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36" r:id="rId3"/>
    <p:sldId id="257" r:id="rId4"/>
    <p:sldId id="337" r:id="rId5"/>
    <p:sldId id="258" r:id="rId6"/>
    <p:sldId id="338" r:id="rId7"/>
    <p:sldId id="259" r:id="rId8"/>
    <p:sldId id="339" r:id="rId9"/>
    <p:sldId id="260" r:id="rId10"/>
    <p:sldId id="340" r:id="rId11"/>
    <p:sldId id="261" r:id="rId12"/>
    <p:sldId id="341" r:id="rId13"/>
    <p:sldId id="262" r:id="rId14"/>
    <p:sldId id="342" r:id="rId15"/>
    <p:sldId id="263" r:id="rId16"/>
    <p:sldId id="343" r:id="rId17"/>
    <p:sldId id="264" r:id="rId18"/>
    <p:sldId id="344" r:id="rId19"/>
    <p:sldId id="265" r:id="rId20"/>
    <p:sldId id="345" r:id="rId21"/>
    <p:sldId id="266" r:id="rId22"/>
    <p:sldId id="346" r:id="rId23"/>
    <p:sldId id="267" r:id="rId24"/>
    <p:sldId id="347" r:id="rId25"/>
    <p:sldId id="268" r:id="rId26"/>
    <p:sldId id="348" r:id="rId27"/>
    <p:sldId id="269" r:id="rId28"/>
    <p:sldId id="349" r:id="rId29"/>
    <p:sldId id="270" r:id="rId30"/>
    <p:sldId id="350" r:id="rId31"/>
    <p:sldId id="271" r:id="rId32"/>
    <p:sldId id="351" r:id="rId33"/>
    <p:sldId id="272" r:id="rId34"/>
    <p:sldId id="352" r:id="rId35"/>
    <p:sldId id="273" r:id="rId36"/>
    <p:sldId id="353" r:id="rId37"/>
    <p:sldId id="274" r:id="rId38"/>
    <p:sldId id="354" r:id="rId39"/>
    <p:sldId id="275" r:id="rId40"/>
    <p:sldId id="355" r:id="rId41"/>
    <p:sldId id="276" r:id="rId42"/>
    <p:sldId id="356" r:id="rId43"/>
    <p:sldId id="277" r:id="rId44"/>
    <p:sldId id="357" r:id="rId45"/>
    <p:sldId id="278" r:id="rId46"/>
    <p:sldId id="358" r:id="rId47"/>
    <p:sldId id="279" r:id="rId48"/>
    <p:sldId id="359" r:id="rId49"/>
    <p:sldId id="280" r:id="rId50"/>
    <p:sldId id="360" r:id="rId51"/>
    <p:sldId id="281" r:id="rId52"/>
    <p:sldId id="361" r:id="rId53"/>
    <p:sldId id="282" r:id="rId54"/>
    <p:sldId id="362" r:id="rId55"/>
    <p:sldId id="283" r:id="rId56"/>
    <p:sldId id="363" r:id="rId57"/>
    <p:sldId id="284" r:id="rId58"/>
    <p:sldId id="364" r:id="rId59"/>
    <p:sldId id="285" r:id="rId60"/>
    <p:sldId id="365" r:id="rId61"/>
    <p:sldId id="286" r:id="rId62"/>
    <p:sldId id="366" r:id="rId63"/>
    <p:sldId id="287" r:id="rId64"/>
    <p:sldId id="367" r:id="rId65"/>
    <p:sldId id="288" r:id="rId66"/>
    <p:sldId id="368" r:id="rId67"/>
    <p:sldId id="289" r:id="rId68"/>
    <p:sldId id="369" r:id="rId69"/>
    <p:sldId id="290" r:id="rId70"/>
    <p:sldId id="370" r:id="rId71"/>
    <p:sldId id="291" r:id="rId72"/>
    <p:sldId id="371" r:id="rId73"/>
    <p:sldId id="292" r:id="rId74"/>
    <p:sldId id="372" r:id="rId75"/>
    <p:sldId id="293" r:id="rId76"/>
    <p:sldId id="373" r:id="rId77"/>
    <p:sldId id="294" r:id="rId78"/>
    <p:sldId id="374" r:id="rId79"/>
    <p:sldId id="295" r:id="rId80"/>
    <p:sldId id="375" r:id="rId81"/>
    <p:sldId id="296" r:id="rId82"/>
    <p:sldId id="376" r:id="rId83"/>
    <p:sldId id="297" r:id="rId84"/>
    <p:sldId id="377" r:id="rId85"/>
    <p:sldId id="298" r:id="rId86"/>
    <p:sldId id="378" r:id="rId87"/>
    <p:sldId id="299" r:id="rId88"/>
    <p:sldId id="379" r:id="rId89"/>
    <p:sldId id="300" r:id="rId90"/>
    <p:sldId id="380" r:id="rId91"/>
    <p:sldId id="301" r:id="rId92"/>
    <p:sldId id="381" r:id="rId93"/>
    <p:sldId id="302" r:id="rId94"/>
    <p:sldId id="382" r:id="rId95"/>
    <p:sldId id="303" r:id="rId96"/>
    <p:sldId id="383" r:id="rId97"/>
    <p:sldId id="304" r:id="rId98"/>
    <p:sldId id="384" r:id="rId99"/>
    <p:sldId id="305" r:id="rId100"/>
    <p:sldId id="385" r:id="rId101"/>
    <p:sldId id="306" r:id="rId102"/>
    <p:sldId id="386" r:id="rId103"/>
    <p:sldId id="307" r:id="rId104"/>
    <p:sldId id="387" r:id="rId105"/>
    <p:sldId id="308" r:id="rId106"/>
    <p:sldId id="388" r:id="rId107"/>
    <p:sldId id="309" r:id="rId108"/>
    <p:sldId id="389" r:id="rId109"/>
    <p:sldId id="310" r:id="rId110"/>
    <p:sldId id="390" r:id="rId111"/>
    <p:sldId id="311" r:id="rId112"/>
    <p:sldId id="312" r:id="rId113"/>
    <p:sldId id="313" r:id="rId114"/>
    <p:sldId id="314" r:id="rId115"/>
    <p:sldId id="315" r:id="rId116"/>
    <p:sldId id="316" r:id="rId117"/>
    <p:sldId id="317" r:id="rId118"/>
    <p:sldId id="318" r:id="rId119"/>
    <p:sldId id="319" r:id="rId120"/>
    <p:sldId id="320" r:id="rId121"/>
    <p:sldId id="321" r:id="rId122"/>
    <p:sldId id="322" r:id="rId123"/>
    <p:sldId id="323" r:id="rId124"/>
    <p:sldId id="324" r:id="rId125"/>
    <p:sldId id="325" r:id="rId126"/>
    <p:sldId id="326" r:id="rId127"/>
    <p:sldId id="327" r:id="rId128"/>
    <p:sldId id="328" r:id="rId129"/>
    <p:sldId id="329" r:id="rId130"/>
    <p:sldId id="330" r:id="rId131"/>
    <p:sldId id="331" r:id="rId132"/>
    <p:sldId id="332" r:id="rId133"/>
    <p:sldId id="333" r:id="rId134"/>
    <p:sldId id="334" r:id="rId135"/>
    <p:sldId id="335" r:id="rId136"/>
  </p:sldIdLst>
  <p:sldSz cx="18288000" cy="10287000"/>
  <p:notesSz cx="6858000" cy="9144000"/>
  <p:embeddedFontLst>
    <p:embeddedFont>
      <p:font typeface="Canva Sans Italics" panose="020B0604020202020204" charset="0"/>
      <p:regular r:id="rId137"/>
    </p:embeddedFont>
    <p:embeddedFont>
      <p:font typeface="Canva Sans Bold" panose="020B0604020202020204" charset="0"/>
      <p:regular r:id="rId138"/>
    </p:embeddedFont>
    <p:embeddedFont>
      <p:font typeface="Arial Black" panose="020B0A04020102020204" pitchFamily="34" charset="0"/>
      <p:bold r:id="rId139"/>
    </p:embeddedFont>
    <p:embeddedFont>
      <p:font typeface="Bodoni MT Black" panose="02070A03080606020203" pitchFamily="18" charset="0"/>
      <p:bold r:id="rId140"/>
      <p:boldItalic r:id="rId141"/>
    </p:embeddedFont>
    <p:embeddedFont>
      <p:font typeface="Canva Sans" panose="020B0604020202020204" charset="0"/>
      <p:regular r:id="rId142"/>
    </p:embeddedFont>
    <p:embeddedFont>
      <p:font typeface="Calibri" panose="020F0502020204030204" pitchFamily="34" charset="0"/>
      <p:regular r:id="rId143"/>
      <p:bold r:id="rId1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1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4.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7.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5.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6735728" y="8756991"/>
            <a:ext cx="11552272" cy="1596314"/>
          </a:xfrm>
          <a:custGeom>
            <a:avLst/>
            <a:gdLst/>
            <a:ahLst/>
            <a:cxnLst/>
            <a:rect l="l" t="t" r="r" b="b"/>
            <a:pathLst>
              <a:path w="11552272" h="1596314">
                <a:moveTo>
                  <a:pt x="11552272" y="0"/>
                </a:moveTo>
                <a:lnTo>
                  <a:pt x="0" y="0"/>
                </a:lnTo>
                <a:lnTo>
                  <a:pt x="0" y="1596314"/>
                </a:lnTo>
                <a:lnTo>
                  <a:pt x="11552272" y="1596314"/>
                </a:lnTo>
                <a:lnTo>
                  <a:pt x="11552272"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0" y="-71504"/>
            <a:ext cx="11546413" cy="1595504"/>
          </a:xfrm>
          <a:custGeom>
            <a:avLst/>
            <a:gdLst/>
            <a:ahLst/>
            <a:cxnLst/>
            <a:rect l="l" t="t" r="r" b="b"/>
            <a:pathLst>
              <a:path w="11546413" h="1595504">
                <a:moveTo>
                  <a:pt x="11546413" y="0"/>
                </a:moveTo>
                <a:lnTo>
                  <a:pt x="0" y="0"/>
                </a:lnTo>
                <a:lnTo>
                  <a:pt x="0" y="1595504"/>
                </a:lnTo>
                <a:lnTo>
                  <a:pt x="11546413" y="1595504"/>
                </a:lnTo>
                <a:lnTo>
                  <a:pt x="11546413"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860641">
            <a:off x="2665669" y="1714596"/>
            <a:ext cx="1737858" cy="1583030"/>
          </a:xfrm>
          <a:custGeom>
            <a:avLst/>
            <a:gdLst/>
            <a:ahLst/>
            <a:cxnLst/>
            <a:rect l="l" t="t" r="r" b="b"/>
            <a:pathLst>
              <a:path w="1737858" h="1583030">
                <a:moveTo>
                  <a:pt x="0" y="0"/>
                </a:moveTo>
                <a:lnTo>
                  <a:pt x="1737858" y="0"/>
                </a:lnTo>
                <a:lnTo>
                  <a:pt x="1737858" y="1583031"/>
                </a:lnTo>
                <a:lnTo>
                  <a:pt x="0" y="158303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028700" y="4508551"/>
            <a:ext cx="3713137" cy="4248440"/>
          </a:xfrm>
          <a:custGeom>
            <a:avLst/>
            <a:gdLst/>
            <a:ahLst/>
            <a:cxnLst/>
            <a:rect l="l" t="t" r="r" b="b"/>
            <a:pathLst>
              <a:path w="3713137" h="4248440">
                <a:moveTo>
                  <a:pt x="0" y="0"/>
                </a:moveTo>
                <a:lnTo>
                  <a:pt x="3713137" y="0"/>
                </a:lnTo>
                <a:lnTo>
                  <a:pt x="3713137" y="4248440"/>
                </a:lnTo>
                <a:lnTo>
                  <a:pt x="0" y="424844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rot="-1399026">
            <a:off x="15284165" y="2839405"/>
            <a:ext cx="1719464" cy="2465181"/>
          </a:xfrm>
          <a:custGeom>
            <a:avLst/>
            <a:gdLst/>
            <a:ahLst/>
            <a:cxnLst/>
            <a:rect l="l" t="t" r="r" b="b"/>
            <a:pathLst>
              <a:path w="1719464" h="2465181">
                <a:moveTo>
                  <a:pt x="0" y="0"/>
                </a:moveTo>
                <a:lnTo>
                  <a:pt x="1719464" y="0"/>
                </a:lnTo>
                <a:lnTo>
                  <a:pt x="1719464" y="2465180"/>
                </a:lnTo>
                <a:lnTo>
                  <a:pt x="0" y="24651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7" name="TextBox 7"/>
          <p:cNvSpPr txBox="1"/>
          <p:nvPr/>
        </p:nvSpPr>
        <p:spPr>
          <a:xfrm>
            <a:off x="4585764" y="3554463"/>
            <a:ext cx="9469438" cy="1908175"/>
          </a:xfrm>
          <a:prstGeom prst="rect">
            <a:avLst/>
          </a:prstGeom>
        </p:spPr>
        <p:txBody>
          <a:bodyPr lIns="0" tIns="0" rIns="0" bIns="0" rtlCol="0" anchor="t">
            <a:spAutoFit/>
          </a:bodyPr>
          <a:lstStyle/>
          <a:p>
            <a:pPr algn="ctr">
              <a:lnSpc>
                <a:spcPts val="7700"/>
              </a:lnSpc>
              <a:spcBef>
                <a:spcPct val="0"/>
              </a:spcBef>
            </a:pPr>
            <a:r>
              <a:rPr lang="en-US" sz="5500" dirty="0">
                <a:solidFill>
                  <a:srgbClr val="000000"/>
                </a:solidFill>
                <a:latin typeface="Canva Sans Bold"/>
              </a:rPr>
              <a:t>Software and Programming </a:t>
            </a:r>
          </a:p>
          <a:p>
            <a:pPr algn="ctr">
              <a:lnSpc>
                <a:spcPts val="7700"/>
              </a:lnSpc>
              <a:spcBef>
                <a:spcPct val="0"/>
              </a:spcBef>
            </a:pPr>
            <a:r>
              <a:rPr lang="en-US" sz="5500" dirty="0">
                <a:solidFill>
                  <a:srgbClr val="000000"/>
                </a:solidFill>
                <a:latin typeface="Canva Sans Bold"/>
              </a:rPr>
              <a:t>Fundamentals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42900" y="-266700"/>
            <a:ext cx="18364200" cy="10287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800" dirty="0"/>
              <a:t>تعد مراحل التخطيط وتحليل المتطلبات خطوات مهمة جدا في دورة حياة تطوير البرمجيات. عادة ما يتم تنفيذ هذه الخطوة من قبل مديري المشاريع وقادة الفرق. تتضمن مرحلة التخطيط أيضا تحديد العدد المطلوب من أعضاء الفريق ، وتحديد هيكل الفريق ، وحساب التكاليف ، ووضع جدول زمني مع خطة تسليم المشروع الفرعي.  تتضمن مرحلة التخطيط عدة وحدات فرعية حيوية: تحديد الأهداف والغايات.  تحديد التسليمات والموافقات.  تحديد الأدوار.  تحديد المهام والأنشطة.  تحديد الجدول الزمني للمشروع بأكمله.  تجيب مرحلة التخطيط وتحليل المتطلبات على سؤال حول ماهية المشكلة وما يحتاجه العميل لحلها</a:t>
            </a:r>
            <a:r>
              <a:rPr lang="ar-EG" dirty="0"/>
              <a:t>.</a:t>
            </a:r>
            <a:endParaRPr lang="en-US" dirty="0"/>
          </a:p>
        </p:txBody>
      </p:sp>
    </p:spTree>
    <p:extLst>
      <p:ext uri="{BB962C8B-B14F-4D97-AF65-F5344CB8AC3E}">
        <p14:creationId xmlns:p14="http://schemas.microsoft.com/office/powerpoint/2010/main" val="1029856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667000" y="1638300"/>
            <a:ext cx="14173200" cy="7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3600"/>
              <a:t>يتم اختبار الحالة قبل تنفيذ أي إجراءات</a:t>
            </a:r>
            <a:endParaRPr lang="en-US" dirty="0"/>
          </a:p>
        </p:txBody>
      </p:sp>
    </p:spTree>
    <p:extLst>
      <p:ext uri="{BB962C8B-B14F-4D97-AF65-F5344CB8AC3E}">
        <p14:creationId xmlns:p14="http://schemas.microsoft.com/office/powerpoint/2010/main" val="14116804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209518" y="2678086"/>
            <a:ext cx="11579294" cy="1999116"/>
          </a:xfrm>
          <a:custGeom>
            <a:avLst/>
            <a:gdLst/>
            <a:ahLst/>
            <a:cxnLst/>
            <a:rect l="l" t="t" r="r" b="b"/>
            <a:pathLst>
              <a:path w="11579294" h="1999116">
                <a:moveTo>
                  <a:pt x="0" y="0"/>
                </a:moveTo>
                <a:lnTo>
                  <a:pt x="11579294" y="0"/>
                </a:lnTo>
                <a:lnTo>
                  <a:pt x="11579294" y="1999116"/>
                </a:lnTo>
                <a:lnTo>
                  <a:pt x="0" y="1999116"/>
                </a:lnTo>
                <a:lnTo>
                  <a:pt x="0" y="0"/>
                </a:lnTo>
                <a:close/>
              </a:path>
            </a:pathLst>
          </a:custGeom>
          <a:blipFill>
            <a:blip r:embed="rId2"/>
            <a:stretch>
              <a:fillRect/>
            </a:stretch>
          </a:blipFill>
        </p:spPr>
      </p:sp>
      <p:sp>
        <p:nvSpPr>
          <p:cNvPr id="3" name="Freeform 3"/>
          <p:cNvSpPr/>
          <p:nvPr/>
        </p:nvSpPr>
        <p:spPr>
          <a:xfrm>
            <a:off x="1224064" y="5920105"/>
            <a:ext cx="11564748" cy="1564566"/>
          </a:xfrm>
          <a:custGeom>
            <a:avLst/>
            <a:gdLst/>
            <a:ahLst/>
            <a:cxnLst/>
            <a:rect l="l" t="t" r="r" b="b"/>
            <a:pathLst>
              <a:path w="11564748" h="1564566">
                <a:moveTo>
                  <a:pt x="0" y="0"/>
                </a:moveTo>
                <a:lnTo>
                  <a:pt x="11564748" y="0"/>
                </a:lnTo>
                <a:lnTo>
                  <a:pt x="11564748" y="1564566"/>
                </a:lnTo>
                <a:lnTo>
                  <a:pt x="0" y="1564566"/>
                </a:lnTo>
                <a:lnTo>
                  <a:pt x="0" y="0"/>
                </a:lnTo>
                <a:close/>
              </a:path>
            </a:pathLst>
          </a:custGeom>
          <a:blipFill>
            <a:blip r:embed="rId3"/>
            <a:stretch>
              <a:fillRect/>
            </a:stretch>
          </a:blipFill>
        </p:spPr>
      </p:sp>
      <p:sp>
        <p:nvSpPr>
          <p:cNvPr id="4" name="Freeform 4"/>
          <p:cNvSpPr/>
          <p:nvPr/>
        </p:nvSpPr>
        <p:spPr>
          <a:xfrm>
            <a:off x="762000" y="8261276"/>
            <a:ext cx="11547209" cy="1441763"/>
          </a:xfrm>
          <a:custGeom>
            <a:avLst/>
            <a:gdLst/>
            <a:ahLst/>
            <a:cxnLst/>
            <a:rect l="l" t="t" r="r" b="b"/>
            <a:pathLst>
              <a:path w="11547209" h="1441763">
                <a:moveTo>
                  <a:pt x="0" y="0"/>
                </a:moveTo>
                <a:lnTo>
                  <a:pt x="11547210" y="0"/>
                </a:lnTo>
                <a:lnTo>
                  <a:pt x="11547210" y="1441763"/>
                </a:lnTo>
                <a:lnTo>
                  <a:pt x="0" y="1441763"/>
                </a:lnTo>
                <a:lnTo>
                  <a:pt x="0" y="0"/>
                </a:lnTo>
                <a:close/>
              </a:path>
            </a:pathLst>
          </a:custGeom>
          <a:blipFill>
            <a:blip r:embed="rId4"/>
            <a:stretch>
              <a:fillRect/>
            </a:stretch>
          </a:blipFill>
        </p:spPr>
      </p:sp>
      <p:sp>
        <p:nvSpPr>
          <p:cNvPr id="5" name="TextBox 5"/>
          <p:cNvSpPr txBox="1"/>
          <p:nvPr/>
        </p:nvSpPr>
        <p:spPr>
          <a:xfrm>
            <a:off x="6088571" y="688657"/>
            <a:ext cx="4479264" cy="613411"/>
          </a:xfrm>
          <a:prstGeom prst="rect">
            <a:avLst/>
          </a:prstGeom>
        </p:spPr>
        <p:txBody>
          <a:bodyPr lIns="0" tIns="0" rIns="0" bIns="0" rtlCol="0" anchor="t">
            <a:spAutoFit/>
          </a:bodyPr>
          <a:lstStyle/>
          <a:p>
            <a:pPr algn="ctr">
              <a:lnSpc>
                <a:spcPts val="5039"/>
              </a:lnSpc>
              <a:spcBef>
                <a:spcPct val="0"/>
              </a:spcBef>
            </a:pPr>
            <a:r>
              <a:rPr lang="en-US" sz="3599" dirty="0">
                <a:solidFill>
                  <a:srgbClr val="566490"/>
                </a:solidFill>
                <a:latin typeface="Canva Sans Bold"/>
              </a:rPr>
              <a:t>Flowchart Examples</a:t>
            </a:r>
          </a:p>
        </p:txBody>
      </p:sp>
      <p:sp>
        <p:nvSpPr>
          <p:cNvPr id="6" name="TextBox 6"/>
          <p:cNvSpPr txBox="1"/>
          <p:nvPr/>
        </p:nvSpPr>
        <p:spPr>
          <a:xfrm>
            <a:off x="1028700" y="1730457"/>
            <a:ext cx="2028825"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1:</a:t>
            </a:r>
          </a:p>
        </p:txBody>
      </p:sp>
      <p:sp>
        <p:nvSpPr>
          <p:cNvPr id="7" name="TextBox 7"/>
          <p:cNvSpPr txBox="1"/>
          <p:nvPr/>
        </p:nvSpPr>
        <p:spPr>
          <a:xfrm>
            <a:off x="1043246" y="5086777"/>
            <a:ext cx="2039541"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2:</a:t>
            </a:r>
          </a:p>
        </p:txBody>
      </p:sp>
      <p:sp>
        <p:nvSpPr>
          <p:cNvPr id="8" name="TextBox 8"/>
          <p:cNvSpPr txBox="1"/>
          <p:nvPr/>
        </p:nvSpPr>
        <p:spPr>
          <a:xfrm>
            <a:off x="1043246" y="7779946"/>
            <a:ext cx="2051579"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3:</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and Round Single Corner Rectangle 1"/>
          <p:cNvSpPr/>
          <p:nvPr/>
        </p:nvSpPr>
        <p:spPr>
          <a:xfrm>
            <a:off x="1905000" y="1333500"/>
            <a:ext cx="15621000" cy="769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3598718" y="1638300"/>
            <a:ext cx="11579294" cy="1999116"/>
          </a:xfrm>
          <a:custGeom>
            <a:avLst/>
            <a:gdLst/>
            <a:ahLst/>
            <a:cxnLst/>
            <a:rect l="l" t="t" r="r" b="b"/>
            <a:pathLst>
              <a:path w="11579294" h="1999116">
                <a:moveTo>
                  <a:pt x="0" y="0"/>
                </a:moveTo>
                <a:lnTo>
                  <a:pt x="11579294" y="0"/>
                </a:lnTo>
                <a:lnTo>
                  <a:pt x="11579294" y="1999116"/>
                </a:lnTo>
                <a:lnTo>
                  <a:pt x="0" y="1999116"/>
                </a:lnTo>
                <a:lnTo>
                  <a:pt x="0" y="0"/>
                </a:lnTo>
                <a:close/>
              </a:path>
            </a:pathLst>
          </a:custGeom>
          <a:blipFill>
            <a:blip r:embed="rId2"/>
            <a:stretch>
              <a:fillRect/>
            </a:stretch>
          </a:blipFill>
        </p:spPr>
      </p:sp>
      <p:sp>
        <p:nvSpPr>
          <p:cNvPr id="4" name="Freeform 3"/>
          <p:cNvSpPr/>
          <p:nvPr/>
        </p:nvSpPr>
        <p:spPr>
          <a:xfrm>
            <a:off x="3515590" y="4152900"/>
            <a:ext cx="11564748" cy="1564566"/>
          </a:xfrm>
          <a:custGeom>
            <a:avLst/>
            <a:gdLst/>
            <a:ahLst/>
            <a:cxnLst/>
            <a:rect l="l" t="t" r="r" b="b"/>
            <a:pathLst>
              <a:path w="11564748" h="1564566">
                <a:moveTo>
                  <a:pt x="0" y="0"/>
                </a:moveTo>
                <a:lnTo>
                  <a:pt x="11564748" y="0"/>
                </a:lnTo>
                <a:lnTo>
                  <a:pt x="11564748" y="1564566"/>
                </a:lnTo>
                <a:lnTo>
                  <a:pt x="0" y="1564566"/>
                </a:lnTo>
                <a:lnTo>
                  <a:pt x="0" y="0"/>
                </a:lnTo>
                <a:close/>
              </a:path>
            </a:pathLst>
          </a:custGeom>
          <a:blipFill>
            <a:blip r:embed="rId3"/>
            <a:stretch>
              <a:fillRect/>
            </a:stretch>
          </a:blipFill>
        </p:spPr>
      </p:sp>
      <p:sp>
        <p:nvSpPr>
          <p:cNvPr id="5" name="Freeform 4"/>
          <p:cNvSpPr/>
          <p:nvPr/>
        </p:nvSpPr>
        <p:spPr>
          <a:xfrm>
            <a:off x="3429000" y="6362700"/>
            <a:ext cx="11547209" cy="1441763"/>
          </a:xfrm>
          <a:custGeom>
            <a:avLst/>
            <a:gdLst/>
            <a:ahLst/>
            <a:cxnLst/>
            <a:rect l="l" t="t" r="r" b="b"/>
            <a:pathLst>
              <a:path w="11547209" h="1441763">
                <a:moveTo>
                  <a:pt x="0" y="0"/>
                </a:moveTo>
                <a:lnTo>
                  <a:pt x="11547210" y="0"/>
                </a:lnTo>
                <a:lnTo>
                  <a:pt x="11547210" y="1441763"/>
                </a:lnTo>
                <a:lnTo>
                  <a:pt x="0" y="1441763"/>
                </a:lnTo>
                <a:lnTo>
                  <a:pt x="0" y="0"/>
                </a:lnTo>
                <a:close/>
              </a:path>
            </a:pathLst>
          </a:custGeom>
          <a:blipFill>
            <a:blip r:embed="rId4"/>
            <a:stretch>
              <a:fillRect/>
            </a:stretch>
          </a:blipFill>
        </p:spPr>
      </p:sp>
    </p:spTree>
    <p:extLst>
      <p:ext uri="{BB962C8B-B14F-4D97-AF65-F5344CB8AC3E}">
        <p14:creationId xmlns:p14="http://schemas.microsoft.com/office/powerpoint/2010/main" val="13176014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011767" y="1889088"/>
            <a:ext cx="11555990" cy="2091582"/>
          </a:xfrm>
          <a:custGeom>
            <a:avLst/>
            <a:gdLst/>
            <a:ahLst/>
            <a:cxnLst/>
            <a:rect l="l" t="t" r="r" b="b"/>
            <a:pathLst>
              <a:path w="11555990" h="2091582">
                <a:moveTo>
                  <a:pt x="0" y="0"/>
                </a:moveTo>
                <a:lnTo>
                  <a:pt x="11555990" y="0"/>
                </a:lnTo>
                <a:lnTo>
                  <a:pt x="11555990" y="2091582"/>
                </a:lnTo>
                <a:lnTo>
                  <a:pt x="0" y="2091582"/>
                </a:lnTo>
                <a:lnTo>
                  <a:pt x="0" y="0"/>
                </a:lnTo>
                <a:close/>
              </a:path>
            </a:pathLst>
          </a:custGeom>
          <a:blipFill>
            <a:blip r:embed="rId2"/>
            <a:stretch>
              <a:fillRect/>
            </a:stretch>
          </a:blipFill>
        </p:spPr>
      </p:sp>
      <p:sp>
        <p:nvSpPr>
          <p:cNvPr id="3" name="Freeform 3"/>
          <p:cNvSpPr/>
          <p:nvPr/>
        </p:nvSpPr>
        <p:spPr>
          <a:xfrm>
            <a:off x="1032338" y="5143500"/>
            <a:ext cx="11582195" cy="2101137"/>
          </a:xfrm>
          <a:custGeom>
            <a:avLst/>
            <a:gdLst/>
            <a:ahLst/>
            <a:cxnLst/>
            <a:rect l="l" t="t" r="r" b="b"/>
            <a:pathLst>
              <a:path w="11582195" h="2101137">
                <a:moveTo>
                  <a:pt x="0" y="0"/>
                </a:moveTo>
                <a:lnTo>
                  <a:pt x="11582195" y="0"/>
                </a:lnTo>
                <a:lnTo>
                  <a:pt x="11582195" y="2101137"/>
                </a:lnTo>
                <a:lnTo>
                  <a:pt x="0" y="2101137"/>
                </a:lnTo>
                <a:lnTo>
                  <a:pt x="0" y="0"/>
                </a:lnTo>
                <a:close/>
              </a:path>
            </a:pathLst>
          </a:custGeom>
          <a:blipFill>
            <a:blip r:embed="rId3"/>
            <a:stretch>
              <a:fillRect/>
            </a:stretch>
          </a:blipFill>
        </p:spPr>
      </p:sp>
      <p:sp>
        <p:nvSpPr>
          <p:cNvPr id="4" name="Freeform 4"/>
          <p:cNvSpPr/>
          <p:nvPr/>
        </p:nvSpPr>
        <p:spPr>
          <a:xfrm>
            <a:off x="1058543" y="8460884"/>
            <a:ext cx="11555990" cy="1594831"/>
          </a:xfrm>
          <a:custGeom>
            <a:avLst/>
            <a:gdLst/>
            <a:ahLst/>
            <a:cxnLst/>
            <a:rect l="l" t="t" r="r" b="b"/>
            <a:pathLst>
              <a:path w="11555990" h="1594831">
                <a:moveTo>
                  <a:pt x="0" y="0"/>
                </a:moveTo>
                <a:lnTo>
                  <a:pt x="11555990" y="0"/>
                </a:lnTo>
                <a:lnTo>
                  <a:pt x="11555990" y="1594832"/>
                </a:lnTo>
                <a:lnTo>
                  <a:pt x="0" y="1594832"/>
                </a:lnTo>
                <a:lnTo>
                  <a:pt x="0" y="0"/>
                </a:lnTo>
                <a:close/>
              </a:path>
            </a:pathLst>
          </a:custGeom>
          <a:blipFill>
            <a:blip r:embed="rId4"/>
            <a:stretch>
              <a:fillRect/>
            </a:stretch>
          </a:blipFill>
        </p:spPr>
      </p:sp>
      <p:sp>
        <p:nvSpPr>
          <p:cNvPr id="5" name="TextBox 5"/>
          <p:cNvSpPr txBox="1"/>
          <p:nvPr/>
        </p:nvSpPr>
        <p:spPr>
          <a:xfrm>
            <a:off x="1011767" y="971550"/>
            <a:ext cx="2062692"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4:</a:t>
            </a:r>
          </a:p>
        </p:txBody>
      </p:sp>
      <p:sp>
        <p:nvSpPr>
          <p:cNvPr id="6" name="TextBox 6"/>
          <p:cNvSpPr txBox="1"/>
          <p:nvPr/>
        </p:nvSpPr>
        <p:spPr>
          <a:xfrm>
            <a:off x="1032338" y="4506522"/>
            <a:ext cx="2055416"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5:</a:t>
            </a:r>
          </a:p>
        </p:txBody>
      </p:sp>
      <p:sp>
        <p:nvSpPr>
          <p:cNvPr id="7" name="TextBox 7"/>
          <p:cNvSpPr txBox="1"/>
          <p:nvPr/>
        </p:nvSpPr>
        <p:spPr>
          <a:xfrm>
            <a:off x="1011767" y="7625637"/>
            <a:ext cx="2062692" cy="481330"/>
          </a:xfrm>
          <a:prstGeom prst="rect">
            <a:avLst/>
          </a:prstGeom>
        </p:spPr>
        <p:txBody>
          <a:bodyPr lIns="0" tIns="0" rIns="0" bIns="0" rtlCol="0" anchor="t">
            <a:spAutoFit/>
          </a:bodyPr>
          <a:lstStyle/>
          <a:p>
            <a:pPr algn="ctr">
              <a:lnSpc>
                <a:spcPts val="3919"/>
              </a:lnSpc>
              <a:spcBef>
                <a:spcPct val="0"/>
              </a:spcBef>
            </a:pPr>
            <a:r>
              <a:rPr lang="en-US" sz="2799">
                <a:solidFill>
                  <a:srgbClr val="191919"/>
                </a:solidFill>
                <a:latin typeface="Canva Sans Bold"/>
              </a:rPr>
              <a:t>Examples 4:</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67000" y="1181100"/>
            <a:ext cx="11555990" cy="2091582"/>
          </a:xfrm>
          <a:custGeom>
            <a:avLst/>
            <a:gdLst/>
            <a:ahLst/>
            <a:cxnLst/>
            <a:rect l="l" t="t" r="r" b="b"/>
            <a:pathLst>
              <a:path w="11555990" h="2091582">
                <a:moveTo>
                  <a:pt x="0" y="0"/>
                </a:moveTo>
                <a:lnTo>
                  <a:pt x="11555990" y="0"/>
                </a:lnTo>
                <a:lnTo>
                  <a:pt x="11555990" y="2091582"/>
                </a:lnTo>
                <a:lnTo>
                  <a:pt x="0" y="2091582"/>
                </a:lnTo>
                <a:lnTo>
                  <a:pt x="0" y="0"/>
                </a:lnTo>
                <a:close/>
              </a:path>
            </a:pathLst>
          </a:custGeom>
          <a:blipFill>
            <a:blip r:embed="rId2"/>
            <a:stretch>
              <a:fillRect/>
            </a:stretch>
          </a:blipFill>
        </p:spPr>
      </p:sp>
      <p:sp>
        <p:nvSpPr>
          <p:cNvPr id="3" name="Freeform 3"/>
          <p:cNvSpPr/>
          <p:nvPr/>
        </p:nvSpPr>
        <p:spPr>
          <a:xfrm>
            <a:off x="2895600" y="4000500"/>
            <a:ext cx="11582195" cy="2101137"/>
          </a:xfrm>
          <a:custGeom>
            <a:avLst/>
            <a:gdLst/>
            <a:ahLst/>
            <a:cxnLst/>
            <a:rect l="l" t="t" r="r" b="b"/>
            <a:pathLst>
              <a:path w="11582195" h="2101137">
                <a:moveTo>
                  <a:pt x="0" y="0"/>
                </a:moveTo>
                <a:lnTo>
                  <a:pt x="11582195" y="0"/>
                </a:lnTo>
                <a:lnTo>
                  <a:pt x="11582195" y="2101137"/>
                </a:lnTo>
                <a:lnTo>
                  <a:pt x="0" y="2101137"/>
                </a:lnTo>
                <a:lnTo>
                  <a:pt x="0" y="0"/>
                </a:lnTo>
                <a:close/>
              </a:path>
            </a:pathLst>
          </a:custGeom>
          <a:blipFill>
            <a:blip r:embed="rId3"/>
            <a:stretch>
              <a:fillRect/>
            </a:stretch>
          </a:blipFill>
        </p:spPr>
      </p:sp>
      <p:sp>
        <p:nvSpPr>
          <p:cNvPr id="4" name="Freeform 4"/>
          <p:cNvSpPr/>
          <p:nvPr/>
        </p:nvSpPr>
        <p:spPr>
          <a:xfrm>
            <a:off x="3200400" y="6832627"/>
            <a:ext cx="11555990" cy="1594831"/>
          </a:xfrm>
          <a:custGeom>
            <a:avLst/>
            <a:gdLst/>
            <a:ahLst/>
            <a:cxnLst/>
            <a:rect l="l" t="t" r="r" b="b"/>
            <a:pathLst>
              <a:path w="11555990" h="1594831">
                <a:moveTo>
                  <a:pt x="0" y="0"/>
                </a:moveTo>
                <a:lnTo>
                  <a:pt x="11555990" y="0"/>
                </a:lnTo>
                <a:lnTo>
                  <a:pt x="11555990" y="1594832"/>
                </a:lnTo>
                <a:lnTo>
                  <a:pt x="0" y="1594832"/>
                </a:lnTo>
                <a:lnTo>
                  <a:pt x="0" y="0"/>
                </a:lnTo>
                <a:close/>
              </a:path>
            </a:pathLst>
          </a:custGeom>
          <a:blipFill>
            <a:blip r:embed="rId4"/>
            <a:stretch>
              <a:fillRect/>
            </a:stretch>
          </a:blipFill>
        </p:spPr>
      </p:sp>
    </p:spTree>
    <p:extLst>
      <p:ext uri="{BB962C8B-B14F-4D97-AF65-F5344CB8AC3E}">
        <p14:creationId xmlns:p14="http://schemas.microsoft.com/office/powerpoint/2010/main" val="14825228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4725855" cy="563880"/>
          </a:xfrm>
          <a:prstGeom prst="rect">
            <a:avLst/>
          </a:prstGeom>
        </p:spPr>
        <p:txBody>
          <a:bodyPr lIns="0" tIns="0" rIns="0" bIns="0" rtlCol="0" anchor="t">
            <a:spAutoFit/>
          </a:bodyPr>
          <a:lstStyle/>
          <a:p>
            <a:pPr algn="ctr">
              <a:lnSpc>
                <a:spcPts val="4619"/>
              </a:lnSpc>
              <a:spcBef>
                <a:spcPct val="0"/>
              </a:spcBef>
            </a:pPr>
            <a:r>
              <a:rPr lang="en-US" sz="3299">
                <a:solidFill>
                  <a:srgbClr val="566490"/>
                </a:solidFill>
                <a:latin typeface="Canva Sans Bold"/>
              </a:rPr>
              <a:t>Report plan and design</a:t>
            </a:r>
          </a:p>
        </p:txBody>
      </p:sp>
      <p:sp>
        <p:nvSpPr>
          <p:cNvPr id="3" name="TextBox 3"/>
          <p:cNvSpPr txBox="1"/>
          <p:nvPr/>
        </p:nvSpPr>
        <p:spPr>
          <a:xfrm>
            <a:off x="1028700" y="2022177"/>
            <a:ext cx="15426545" cy="2019673"/>
          </a:xfrm>
          <a:prstGeom prst="rect">
            <a:avLst/>
          </a:prstGeom>
        </p:spPr>
        <p:txBody>
          <a:bodyPr lIns="0" tIns="0" rIns="0" bIns="0" rtlCol="0" anchor="t">
            <a:spAutoFit/>
          </a:bodyPr>
          <a:lstStyle/>
          <a:p>
            <a:pPr>
              <a:lnSpc>
                <a:spcPts val="4027"/>
              </a:lnSpc>
              <a:spcBef>
                <a:spcPct val="0"/>
              </a:spcBef>
            </a:pPr>
            <a:r>
              <a:rPr lang="en-US" sz="2876">
                <a:solidFill>
                  <a:srgbClr val="000000"/>
                </a:solidFill>
                <a:latin typeface="Canva Sans"/>
              </a:rPr>
              <a:t>As a software engineer, I understand how crucial it is to carefully organize a software </a:t>
            </a:r>
          </a:p>
          <a:p>
            <a:pPr>
              <a:lnSpc>
                <a:spcPts val="4027"/>
              </a:lnSpc>
              <a:spcBef>
                <a:spcPct val="0"/>
              </a:spcBef>
            </a:pPr>
            <a:r>
              <a:rPr lang="en-US" sz="2876">
                <a:solidFill>
                  <a:srgbClr val="000000"/>
                </a:solidFill>
                <a:latin typeface="Canva Sans"/>
              </a:rPr>
              <a:t>development project, and how challenging this may be. But in software development, if </a:t>
            </a:r>
          </a:p>
          <a:p>
            <a:pPr>
              <a:lnSpc>
                <a:spcPts val="4027"/>
              </a:lnSpc>
              <a:spcBef>
                <a:spcPct val="0"/>
              </a:spcBef>
            </a:pPr>
            <a:r>
              <a:rPr lang="en-US" sz="2876">
                <a:solidFill>
                  <a:srgbClr val="000000"/>
                </a:solidFill>
                <a:latin typeface="Canva Sans"/>
              </a:rPr>
              <a:t>you don't plan, you're planning to fail - or at least to extend the timeline, increase the </a:t>
            </a:r>
          </a:p>
          <a:p>
            <a:pPr>
              <a:lnSpc>
                <a:spcPts val="4027"/>
              </a:lnSpc>
              <a:spcBef>
                <a:spcPct val="0"/>
              </a:spcBef>
            </a:pPr>
            <a:r>
              <a:rPr lang="en-US" sz="2876">
                <a:solidFill>
                  <a:srgbClr val="000000"/>
                </a:solidFill>
                <a:latin typeface="Canva Sans"/>
              </a:rPr>
              <a:t>expense, and aggravate the team.</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600200" y="665018"/>
            <a:ext cx="15849600" cy="8153400"/>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ar-EG" sz="4000" dirty="0" smtClean="0">
                <a:solidFill>
                  <a:schemeClr val="tx1"/>
                </a:solidFill>
              </a:rPr>
              <a:t>خطة </a:t>
            </a:r>
            <a:r>
              <a:rPr lang="ar-EG" sz="4000" dirty="0">
                <a:solidFill>
                  <a:schemeClr val="tx1"/>
                </a:solidFill>
              </a:rPr>
              <a:t>التقرير </a:t>
            </a:r>
            <a:r>
              <a:rPr lang="ar-EG" sz="4000" dirty="0" smtClean="0">
                <a:solidFill>
                  <a:schemeClr val="tx1"/>
                </a:solidFill>
              </a:rPr>
              <a:t>وتصميمه</a:t>
            </a:r>
          </a:p>
          <a:p>
            <a:pPr algn="ctr"/>
            <a:r>
              <a:rPr lang="ar-EG" sz="4000" dirty="0"/>
              <a:t>بصفتي مهندس برمجيات ، أفهم مدى أهمية تنظيم مشروع تطوير البرمجيات بعناية ، ومدى صعوبة ذلك. ولكن في تطوير البرمجيات ، إذا كنت لا تخطط ، فأنت تخطط للفشل - أو على الأقل لتمديد الجدول الزمني ، وزيادة النفقات ، وتفاقم الفريق.</a:t>
            </a:r>
            <a:endParaRPr lang="en-US" sz="4000" dirty="0"/>
          </a:p>
        </p:txBody>
      </p:sp>
    </p:spTree>
    <p:extLst>
      <p:ext uri="{BB962C8B-B14F-4D97-AF65-F5344CB8AC3E}">
        <p14:creationId xmlns:p14="http://schemas.microsoft.com/office/powerpoint/2010/main" val="16771526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487006" y="877479"/>
          <a:ext cx="15355148" cy="8514762"/>
        </p:xfrm>
        <a:graphic>
          <a:graphicData uri="http://schemas.openxmlformats.org/drawingml/2006/table">
            <a:tbl>
              <a:tblPr/>
              <a:tblGrid>
                <a:gridCol w="949464"/>
                <a:gridCol w="3004003"/>
                <a:gridCol w="11401681"/>
              </a:tblGrid>
              <a:tr h="2095055">
                <a:tc>
                  <a:txBody>
                    <a:bodyPr/>
                    <a:lstStyle/>
                    <a:p>
                      <a:pPr algn="ctr">
                        <a:lnSpc>
                          <a:spcPts val="3359"/>
                        </a:lnSpc>
                        <a:defRPr/>
                      </a:pPr>
                      <a:r>
                        <a:rPr lang="en-US" sz="2399" dirty="0">
                          <a:solidFill>
                            <a:srgbClr val="000000"/>
                          </a:solidFill>
                          <a:latin typeface="Canva Sans Bold"/>
                        </a:rPr>
                        <a:t>1.</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Canva Sans Bold"/>
                        </a:rPr>
                        <a:t>Goal and Scope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Canva Sans"/>
                        </a:rPr>
                        <a:t>Having a clear concept of where you want to end up and what you want to accomplish may be greatly aided by outlining your project's objectives and scope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2162326">
                <a:tc>
                  <a:txBody>
                    <a:bodyPr/>
                    <a:lstStyle/>
                    <a:p>
                      <a:pPr algn="ctr">
                        <a:lnSpc>
                          <a:spcPts val="3359"/>
                        </a:lnSpc>
                        <a:defRPr/>
                      </a:pPr>
                      <a:r>
                        <a:rPr lang="en-US" sz="2399" dirty="0">
                          <a:solidFill>
                            <a:srgbClr val="000000"/>
                          </a:solidFill>
                          <a:latin typeface="Canva Sans Bold"/>
                        </a:rPr>
                        <a:t>2.</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Canva Sans Bold"/>
                        </a:rPr>
                        <a:t>What you need?</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Canva Sans"/>
                        </a:rPr>
                        <a:t>Your needs will define the other components of your project, such as the personnel, resources, timeline, expertise, and financial allocation. Your project's scope and objectives will determine which factors are most important.</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2162326">
                <a:tc>
                  <a:txBody>
                    <a:bodyPr/>
                    <a:lstStyle/>
                    <a:p>
                      <a:pPr algn="ctr">
                        <a:lnSpc>
                          <a:spcPts val="3359"/>
                        </a:lnSpc>
                        <a:defRPr/>
                      </a:pPr>
                      <a:r>
                        <a:rPr lang="en-US" sz="2400" dirty="0">
                          <a:solidFill>
                            <a:srgbClr val="000000"/>
                          </a:solidFill>
                          <a:latin typeface="Canva Sans Bold"/>
                        </a:rPr>
                        <a:t>3.</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Canva Sans Bold"/>
                        </a:rPr>
                        <a:t>Programming Language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Canva Sans"/>
                        </a:rPr>
                        <a:t>The next stage is to settle on a development language and set of tools. Pick a language to study based on your interests. think about which languages might serve the project best. It's true that certain languages are more optimal for specific jobs than others.</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2095055">
                <a:tc>
                  <a:txBody>
                    <a:bodyPr/>
                    <a:lstStyle/>
                    <a:p>
                      <a:pPr algn="ctr">
                        <a:lnSpc>
                          <a:spcPts val="3359"/>
                        </a:lnSpc>
                        <a:defRPr/>
                      </a:pPr>
                      <a:r>
                        <a:rPr lang="en-US" sz="2399" dirty="0">
                          <a:solidFill>
                            <a:srgbClr val="000000"/>
                          </a:solidFill>
                          <a:latin typeface="Canva Sans Bold"/>
                        </a:rPr>
                        <a:t>4. </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499"/>
                        </a:lnSpc>
                        <a:defRPr/>
                      </a:pPr>
                      <a:r>
                        <a:rPr lang="en-US" sz="2499" dirty="0">
                          <a:solidFill>
                            <a:srgbClr val="000000"/>
                          </a:solidFill>
                          <a:latin typeface="Canva Sans Bold"/>
                        </a:rPr>
                        <a:t>Cost</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359"/>
                        </a:lnSpc>
                        <a:defRPr/>
                      </a:pPr>
                      <a:r>
                        <a:rPr lang="en-US" sz="2399" dirty="0">
                          <a:solidFill>
                            <a:srgbClr val="000000"/>
                          </a:solidFill>
                          <a:latin typeface="Canva Sans"/>
                        </a:rPr>
                        <a:t>A software development project's budget is one factor that must be considered.</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438400" y="1333500"/>
            <a:ext cx="14935200" cy="8305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993164205"/>
              </p:ext>
            </p:extLst>
          </p:nvPr>
        </p:nvGraphicFramePr>
        <p:xfrm>
          <a:off x="3276600" y="1638300"/>
          <a:ext cx="13563600" cy="7391400"/>
        </p:xfrm>
        <a:graphic>
          <a:graphicData uri="http://schemas.openxmlformats.org/drawingml/2006/table">
            <a:tbl>
              <a:tblPr firstRow="1" bandRow="1">
                <a:tableStyleId>{5C22544A-7EE6-4342-B048-85BDC9FD1C3A}</a:tableStyleId>
              </a:tblPr>
              <a:tblGrid>
                <a:gridCol w="1447800"/>
                <a:gridCol w="3429000"/>
                <a:gridCol w="8686800"/>
              </a:tblGrid>
              <a:tr h="14782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dirty="0" smtClean="0">
                          <a:solidFill>
                            <a:srgbClr val="000000"/>
                          </a:solidFill>
                          <a:latin typeface="Canva Sans Bold"/>
                        </a:rPr>
                        <a:t>1.</a:t>
                      </a:r>
                      <a:endParaRPr lang="en-US" sz="2800" dirty="0" smtClean="0"/>
                    </a:p>
                    <a:p>
                      <a:pPr algn="ctr"/>
                      <a:endParaRPr lang="en-US" dirty="0"/>
                    </a:p>
                  </a:txBody>
                  <a:tcPr/>
                </a:tc>
                <a:tc>
                  <a:txBody>
                    <a:bodyPr/>
                    <a:lstStyle/>
                    <a:p>
                      <a:pPr algn="ctr"/>
                      <a:r>
                        <a:rPr lang="ar-EG" sz="4400" dirty="0" smtClean="0"/>
                        <a:t>الهدف والنطاق</a:t>
                      </a:r>
                      <a:endParaRPr lang="en-US" sz="4400" dirty="0"/>
                    </a:p>
                  </a:txBody>
                  <a:tcPr/>
                </a:tc>
                <a:tc>
                  <a:txBody>
                    <a:bodyPr/>
                    <a:lstStyle/>
                    <a:p>
                      <a:r>
                        <a:rPr lang="ar-EG" dirty="0" smtClean="0"/>
                        <a:t>إن وجود مفهوم واضح للمكان الذي تريد أن ينتهي به الأمر وما تريد تحقيقه قد يساعد بشكل كبير من خلال تحديد أهداف مشروعك ونطاقه</a:t>
                      </a:r>
                      <a:endParaRPr lang="en-US" dirty="0"/>
                    </a:p>
                  </a:txBody>
                  <a:tcPr/>
                </a:tc>
              </a:tr>
              <a:tr h="14782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dirty="0" smtClean="0">
                          <a:solidFill>
                            <a:srgbClr val="000000"/>
                          </a:solidFill>
                          <a:latin typeface="Canva Sans Bold"/>
                        </a:rPr>
                        <a:t>2.</a:t>
                      </a:r>
                      <a:endParaRPr lang="en-US" sz="2800" dirty="0" smtClean="0"/>
                    </a:p>
                    <a:p>
                      <a:pPr algn="ctr"/>
                      <a:endParaRPr lang="en-US" dirty="0"/>
                    </a:p>
                  </a:txBody>
                  <a:tcPr/>
                </a:tc>
                <a:tc>
                  <a:txBody>
                    <a:bodyPr/>
                    <a:lstStyle/>
                    <a:p>
                      <a:pPr algn="ctr"/>
                      <a:r>
                        <a:rPr lang="ar-EG" sz="4000" dirty="0" smtClean="0"/>
                        <a:t>ماذا تحتاج</a:t>
                      </a:r>
                      <a:r>
                        <a:rPr lang="ar-EG" dirty="0" smtClean="0"/>
                        <a:t>؟</a:t>
                      </a:r>
                      <a:endParaRPr lang="en-US" dirty="0"/>
                    </a:p>
                  </a:txBody>
                  <a:tcPr/>
                </a:tc>
                <a:tc>
                  <a:txBody>
                    <a:bodyPr/>
                    <a:lstStyle/>
                    <a:p>
                      <a:r>
                        <a:rPr lang="ar-EG" dirty="0" smtClean="0"/>
                        <a:t>ستحدد احتياجاتك المكونات الأخرى لمشروعك ، مثل الموظفين والموارد والجدول الزمني والخبرة والتخصيص المالي. سيحدد نطاق مشروعك وأهدافه العوامل الأكثر أهمية.</a:t>
                      </a:r>
                      <a:endParaRPr lang="en-US" dirty="0"/>
                    </a:p>
                  </a:txBody>
                  <a:tcPr/>
                </a:tc>
              </a:tr>
              <a:tr h="14782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400" dirty="0" smtClean="0">
                          <a:solidFill>
                            <a:srgbClr val="000000"/>
                          </a:solidFill>
                          <a:latin typeface="Canva Sans Bold"/>
                        </a:rPr>
                        <a:t>3.</a:t>
                      </a:r>
                      <a:endParaRPr lang="en-US" sz="2800" dirty="0" smtClean="0"/>
                    </a:p>
                    <a:p>
                      <a:pPr algn="ctr"/>
                      <a:endParaRPr lang="en-US" dirty="0"/>
                    </a:p>
                  </a:txBody>
                  <a:tcPr/>
                </a:tc>
                <a:tc>
                  <a:txBody>
                    <a:bodyPr/>
                    <a:lstStyle/>
                    <a:p>
                      <a:pPr algn="ctr"/>
                      <a:r>
                        <a:rPr lang="ar-EG" sz="4400" dirty="0" smtClean="0"/>
                        <a:t>لغة البرمجة</a:t>
                      </a:r>
                      <a:endParaRPr lang="en-US" sz="4400" dirty="0"/>
                    </a:p>
                  </a:txBody>
                  <a:tcPr/>
                </a:tc>
                <a:tc>
                  <a:txBody>
                    <a:bodyPr/>
                    <a:lstStyle/>
                    <a:p>
                      <a:r>
                        <a:rPr lang="ar-EG" dirty="0" smtClean="0"/>
                        <a:t>المرحلة التالية هي الاستقرار على لغة التطوير ومجموعة من الأدوات. اختر لغة للدراسة بناء على اهتماماتك. فكر في اللغات التي قد تخدم المشروع بشكل أفضل. صحيح أن بعض اللغات هي الأمثل لوظائف محددة أكثر من غيرها.</a:t>
                      </a:r>
                      <a:endParaRPr lang="en-US" dirty="0"/>
                    </a:p>
                  </a:txBody>
                  <a:tcPr/>
                </a:tc>
              </a:tr>
              <a:tr h="14782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0" dirty="0" smtClean="0">
                          <a:solidFill>
                            <a:srgbClr val="000000"/>
                          </a:solidFill>
                          <a:latin typeface="Canva Sans Bold"/>
                        </a:rPr>
                        <a:t>4. </a:t>
                      </a:r>
                      <a:endParaRPr lang="en-US" sz="3200" dirty="0" smtClean="0"/>
                    </a:p>
                    <a:p>
                      <a:pPr algn="ctr"/>
                      <a:endParaRPr lang="en-US" dirty="0"/>
                    </a:p>
                  </a:txBody>
                  <a:tcPr/>
                </a:tc>
                <a:tc>
                  <a:txBody>
                    <a:bodyPr/>
                    <a:lstStyle/>
                    <a:p>
                      <a:pPr algn="ctr"/>
                      <a:r>
                        <a:rPr lang="ar-EG" sz="5400" dirty="0" smtClean="0"/>
                        <a:t>كلف</a:t>
                      </a:r>
                      <a:endParaRPr lang="en-US" sz="5400" dirty="0"/>
                    </a:p>
                  </a:txBody>
                  <a:tcPr/>
                </a:tc>
                <a:tc>
                  <a:txBody>
                    <a:bodyPr/>
                    <a:lstStyle/>
                    <a:p>
                      <a:r>
                        <a:rPr lang="ar-EG" dirty="0" smtClean="0"/>
                        <a:t>المرحلة التالية هي الاستقرار على لغة التطوير ومجموعة من الأدوات. اختر لغة للدراسة بناء على اهتماماتك. فكر في اللغات التي قد تخدم المشروع بشكل أفضل. صحيح أن بعض اللغات هي الأمثل لوظائف محددة أكثر من غيرها.</a:t>
                      </a:r>
                      <a:endParaRPr lang="en-US" dirty="0"/>
                    </a:p>
                  </a:txBody>
                  <a:tcPr/>
                </a:tc>
              </a:tr>
              <a:tr h="1478280">
                <a:tc>
                  <a:txBody>
                    <a:bodyPr/>
                    <a:lstStyle/>
                    <a:p>
                      <a:pPr algn="ct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726303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88543" y="719138"/>
          <a:ext cx="15910914" cy="8848725"/>
        </p:xfrm>
        <a:graphic>
          <a:graphicData uri="http://schemas.openxmlformats.org/drawingml/2006/table">
            <a:tbl>
              <a:tblPr/>
              <a:tblGrid>
                <a:gridCol w="1143684"/>
                <a:gridCol w="3032745"/>
                <a:gridCol w="11734485"/>
              </a:tblGrid>
              <a:tr h="2075863">
                <a:tc>
                  <a:txBody>
                    <a:bodyPr/>
                    <a:lstStyle/>
                    <a:p>
                      <a:pPr algn="ctr">
                        <a:lnSpc>
                          <a:spcPts val="3359"/>
                        </a:lnSpc>
                        <a:defRPr/>
                      </a:pPr>
                      <a:r>
                        <a:rPr lang="en-US" sz="2400" dirty="0">
                          <a:solidFill>
                            <a:srgbClr val="000000"/>
                          </a:solidFill>
                          <a:latin typeface="Canva Sans Bold"/>
                        </a:rPr>
                        <a:t>5.</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219"/>
                        </a:lnSpc>
                        <a:defRPr/>
                      </a:pPr>
                      <a:r>
                        <a:rPr lang="en-US" sz="2299" dirty="0">
                          <a:solidFill>
                            <a:srgbClr val="000000"/>
                          </a:solidFill>
                          <a:latin typeface="Canva Sans Bold"/>
                        </a:rPr>
                        <a:t>Timeline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219"/>
                        </a:lnSpc>
                        <a:defRPr/>
                      </a:pPr>
                      <a:r>
                        <a:rPr lang="en-US" sz="2299" dirty="0">
                          <a:solidFill>
                            <a:srgbClr val="000000"/>
                          </a:solidFill>
                          <a:latin typeface="Canva Sans"/>
                        </a:rPr>
                        <a:t>You can go on to creating a  timetable of the activities you will do. You may roughly estimate how long your project will take by breaking it down into smaller jobs and taking a look at your available resources like money and people.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2477643">
                <a:tc>
                  <a:txBody>
                    <a:bodyPr/>
                    <a:lstStyle/>
                    <a:p>
                      <a:pPr algn="ctr">
                        <a:lnSpc>
                          <a:spcPts val="3359"/>
                        </a:lnSpc>
                        <a:defRPr/>
                      </a:pPr>
                      <a:r>
                        <a:rPr lang="en-US" sz="2399" dirty="0">
                          <a:solidFill>
                            <a:srgbClr val="000000"/>
                          </a:solidFill>
                          <a:latin typeface="Canva Sans Bold"/>
                        </a:rPr>
                        <a:t>6.</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219"/>
                        </a:lnSpc>
                        <a:defRPr/>
                      </a:pPr>
                      <a:r>
                        <a:rPr lang="en-US" sz="2299" dirty="0">
                          <a:solidFill>
                            <a:srgbClr val="000000"/>
                          </a:solidFill>
                          <a:latin typeface="Canva Sans Bold"/>
                        </a:rPr>
                        <a:t>List all features and entities</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219"/>
                        </a:lnSpc>
                        <a:defRPr/>
                      </a:pPr>
                      <a:r>
                        <a:rPr lang="en-US" sz="2299" dirty="0">
                          <a:solidFill>
                            <a:srgbClr val="000000"/>
                          </a:solidFill>
                          <a:latin typeface="Canva Sans"/>
                        </a:rPr>
                        <a:t>Make a list of everything that must be included and everything that would be nice to have. for instance, you're interested in developing an account-based website. A profile image option is nice to have, but not required, </a:t>
                      </a:r>
                      <a:endParaRPr lang="en-US" sz="1100" dirty="0"/>
                    </a:p>
                    <a:p>
                      <a:pPr>
                        <a:lnSpc>
                          <a:spcPts val="3219"/>
                        </a:lnSpc>
                      </a:pPr>
                      <a:r>
                        <a:rPr lang="en-US" sz="2299" dirty="0">
                          <a:solidFill>
                            <a:srgbClr val="000000"/>
                          </a:solidFill>
                          <a:latin typeface="Canva Sans"/>
                        </a:rPr>
                        <a:t>and a login and password management system are must.</a:t>
                      </a:r>
                    </a:p>
                    <a:p>
                      <a:pPr>
                        <a:lnSpc>
                          <a:spcPts val="3219"/>
                        </a:lnSpc>
                      </a:pPr>
                      <a:endParaRPr lang="en-US" sz="2299" dirty="0">
                        <a:solidFill>
                          <a:srgbClr val="000000"/>
                        </a:solidFill>
                        <a:latin typeface="Canva Sans"/>
                      </a:endParaRP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2075863">
                <a:tc>
                  <a:txBody>
                    <a:bodyPr/>
                    <a:lstStyle/>
                    <a:p>
                      <a:pPr algn="ctr">
                        <a:lnSpc>
                          <a:spcPts val="3359"/>
                        </a:lnSpc>
                        <a:defRPr/>
                      </a:pPr>
                      <a:r>
                        <a:rPr lang="en-US" sz="2399" dirty="0">
                          <a:solidFill>
                            <a:srgbClr val="000000"/>
                          </a:solidFill>
                          <a:latin typeface="Canva Sans Bold"/>
                        </a:rPr>
                        <a:t>7.</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219"/>
                        </a:lnSpc>
                        <a:defRPr/>
                      </a:pPr>
                      <a:r>
                        <a:rPr lang="en-US" sz="2299" dirty="0">
                          <a:solidFill>
                            <a:srgbClr val="000000"/>
                          </a:solidFill>
                          <a:latin typeface="Canva Sans Bold"/>
                        </a:rPr>
                        <a:t>Map the project architecture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219"/>
                        </a:lnSpc>
                        <a:defRPr/>
                      </a:pPr>
                      <a:r>
                        <a:rPr lang="en-US" sz="2299" dirty="0">
                          <a:solidFill>
                            <a:srgbClr val="000000"/>
                          </a:solidFill>
                          <a:latin typeface="Canva Sans"/>
                        </a:rPr>
                        <a:t>We will now create a flowchart for our project. Sort the features into separate boxes and hang them all together. The next step is to draw a line from each characteristic . These elements may be implemented simultaneously or at a later point in the program's timeline.</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899222">
                <a:tc>
                  <a:txBody>
                    <a:bodyPr/>
                    <a:lstStyle/>
                    <a:p>
                      <a:pPr algn="ctr">
                        <a:lnSpc>
                          <a:spcPts val="3359"/>
                        </a:lnSpc>
                        <a:defRPr/>
                      </a:pPr>
                      <a:r>
                        <a:rPr lang="en-US" sz="2399">
                          <a:solidFill>
                            <a:srgbClr val="000000"/>
                          </a:solidFill>
                          <a:latin typeface="Canva Sans Bold"/>
                        </a:rPr>
                        <a:t>8.</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Canva Sans Bold"/>
                        </a:rPr>
                        <a:t>Build Program</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1320134">
                <a:tc>
                  <a:txBody>
                    <a:bodyPr/>
                    <a:lstStyle/>
                    <a:p>
                      <a:pPr algn="ctr">
                        <a:lnSpc>
                          <a:spcPts val="3219"/>
                        </a:lnSpc>
                        <a:defRPr/>
                      </a:pPr>
                      <a:r>
                        <a:rPr lang="en-US" sz="2299" dirty="0">
                          <a:solidFill>
                            <a:srgbClr val="000000"/>
                          </a:solidFill>
                          <a:latin typeface="Canva Sans Bold"/>
                        </a:rPr>
                        <a:t>9.</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359"/>
                        </a:lnSpc>
                        <a:defRPr/>
                      </a:pPr>
                      <a:r>
                        <a:rPr lang="en-US" sz="2399" dirty="0">
                          <a:solidFill>
                            <a:srgbClr val="000000"/>
                          </a:solidFill>
                          <a:latin typeface="Canva Sans Bold"/>
                        </a:rPr>
                        <a:t>Progress and quality</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l">
                        <a:lnSpc>
                          <a:spcPts val="3219"/>
                        </a:lnSpc>
                        <a:defRPr/>
                      </a:pPr>
                      <a:r>
                        <a:rPr lang="en-US" sz="2299" dirty="0">
                          <a:solidFill>
                            <a:srgbClr val="000000"/>
                          </a:solidFill>
                          <a:latin typeface="Canva Sans"/>
                        </a:rPr>
                        <a:t>Testing for quality and checking in on progress should both be part of your strategy.</a:t>
                      </a: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375834104"/>
              </p:ext>
            </p:extLst>
          </p:nvPr>
        </p:nvGraphicFramePr>
        <p:xfrm>
          <a:off x="13855" y="1104900"/>
          <a:ext cx="624840" cy="1828800"/>
        </p:xfrm>
        <a:graphic>
          <a:graphicData uri="http://schemas.openxmlformats.org/drawingml/2006/table">
            <a:tbl>
              <a:tblPr firstRow="1" bandRow="1">
                <a:tableStyleId>{5C22544A-7EE6-4342-B048-85BDC9FD1C3A}</a:tableStyleId>
              </a:tblPr>
              <a:tblGrid>
                <a:gridCol w="208280"/>
                <a:gridCol w="208280"/>
                <a:gridCol w="208280"/>
              </a:tblGrid>
              <a:tr h="197104">
                <a:tc>
                  <a:txBody>
                    <a:bodyPr/>
                    <a:lstStyle/>
                    <a:p>
                      <a:endParaRPr lang="en-US" dirty="0"/>
                    </a:p>
                  </a:txBody>
                  <a:tcPr/>
                </a:tc>
                <a:tc>
                  <a:txBody>
                    <a:bodyPr/>
                    <a:lstStyle/>
                    <a:p>
                      <a:endParaRPr lang="en-US" dirty="0"/>
                    </a:p>
                  </a:txBody>
                  <a:tcPr/>
                </a:tc>
                <a:tc>
                  <a:txBody>
                    <a:bodyPr/>
                    <a:lstStyle/>
                    <a:p>
                      <a:endParaRPr lang="en-US" dirty="0"/>
                    </a:p>
                  </a:txBody>
                  <a:tcPr/>
                </a:tc>
              </a:tr>
              <a:tr h="197104">
                <a:tc>
                  <a:txBody>
                    <a:bodyPr/>
                    <a:lstStyle/>
                    <a:p>
                      <a:endParaRPr lang="en-US"/>
                    </a:p>
                  </a:txBody>
                  <a:tcPr/>
                </a:tc>
                <a:tc>
                  <a:txBody>
                    <a:bodyPr/>
                    <a:lstStyle/>
                    <a:p>
                      <a:endParaRPr lang="en-US"/>
                    </a:p>
                  </a:txBody>
                  <a:tcPr/>
                </a:tc>
                <a:tc>
                  <a:txBody>
                    <a:bodyPr/>
                    <a:lstStyle/>
                    <a:p>
                      <a:endParaRPr lang="en-US"/>
                    </a:p>
                  </a:txBody>
                  <a:tcPr/>
                </a:tc>
              </a:tr>
              <a:tr h="197104">
                <a:tc>
                  <a:txBody>
                    <a:bodyPr/>
                    <a:lstStyle/>
                    <a:p>
                      <a:endParaRPr lang="en-US" dirty="0"/>
                    </a:p>
                  </a:txBody>
                  <a:tcPr/>
                </a:tc>
                <a:tc>
                  <a:txBody>
                    <a:bodyPr/>
                    <a:lstStyle/>
                    <a:p>
                      <a:r>
                        <a:rPr lang="ar-EG" dirty="0" smtClean="0"/>
                        <a:t>.</a:t>
                      </a:r>
                      <a:endParaRPr lang="en-US" dirty="0"/>
                    </a:p>
                  </a:txBody>
                  <a:tcPr/>
                </a:tc>
                <a:tc>
                  <a:txBody>
                    <a:bodyPr/>
                    <a:lstStyle/>
                    <a:p>
                      <a:endParaRPr lang="en-US" dirty="0"/>
                    </a:p>
                  </a:txBody>
                  <a:tcPr/>
                </a:tc>
              </a:tr>
              <a:tr h="197104">
                <a:tc>
                  <a:txBody>
                    <a:bodyPr/>
                    <a:lstStyle/>
                    <a:p>
                      <a:endParaRPr lang="en-US"/>
                    </a:p>
                  </a:txBody>
                  <a:tcPr/>
                </a:tc>
                <a:tc>
                  <a:txBody>
                    <a:bodyPr/>
                    <a:lstStyle/>
                    <a:p>
                      <a:endParaRPr lang="en-US" dirty="0"/>
                    </a:p>
                  </a:txBody>
                  <a:tcPr/>
                </a:tc>
                <a:tc>
                  <a:txBody>
                    <a:bodyPr/>
                    <a:lstStyle/>
                    <a:p>
                      <a:endParaRPr lang="en-US"/>
                    </a:p>
                  </a:txBody>
                  <a:tcPr/>
                </a:tc>
              </a:tr>
              <a:tr h="197104">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744237" y="262609"/>
            <a:ext cx="7148512" cy="863600"/>
          </a:xfrm>
          <a:prstGeom prst="rect">
            <a:avLst/>
          </a:prstGeom>
        </p:spPr>
        <p:txBody>
          <a:bodyPr lIns="0" tIns="0" rIns="0" bIns="0" rtlCol="0" anchor="t">
            <a:spAutoFit/>
          </a:bodyPr>
          <a:lstStyle/>
          <a:p>
            <a:pPr algn="ctr">
              <a:lnSpc>
                <a:spcPts val="7000"/>
              </a:lnSpc>
              <a:spcBef>
                <a:spcPct val="0"/>
              </a:spcBef>
            </a:pPr>
            <a:r>
              <a:rPr lang="en-US" sz="5000">
                <a:solidFill>
                  <a:srgbClr val="817CFF"/>
                </a:solidFill>
                <a:latin typeface="Canva Sans Bold"/>
              </a:rPr>
              <a:t>Defining Requirements</a:t>
            </a:r>
          </a:p>
        </p:txBody>
      </p:sp>
      <p:sp>
        <p:nvSpPr>
          <p:cNvPr id="3" name="TextBox 3"/>
          <p:cNvSpPr txBox="1"/>
          <p:nvPr/>
        </p:nvSpPr>
        <p:spPr>
          <a:xfrm>
            <a:off x="379716" y="1311118"/>
            <a:ext cx="17908284" cy="7068107"/>
          </a:xfrm>
          <a:prstGeom prst="rect">
            <a:avLst/>
          </a:prstGeom>
        </p:spPr>
        <p:txBody>
          <a:bodyPr lIns="0" tIns="0" rIns="0" bIns="0" rtlCol="0" anchor="t">
            <a:spAutoFit/>
          </a:bodyPr>
          <a:lstStyle/>
          <a:p>
            <a:pPr>
              <a:lnSpc>
                <a:spcPts val="4694"/>
              </a:lnSpc>
              <a:spcBef>
                <a:spcPct val="0"/>
              </a:spcBef>
            </a:pPr>
            <a:r>
              <a:rPr lang="en-US" sz="3353">
                <a:solidFill>
                  <a:srgbClr val="000000"/>
                </a:solidFill>
                <a:latin typeface="Canva Sans"/>
              </a:rPr>
              <a:t>Defining the requirements phase is sometimes considered a part of the planning and requirement analysis phase. </a:t>
            </a:r>
          </a:p>
          <a:p>
            <a:pPr>
              <a:lnSpc>
                <a:spcPts val="4694"/>
              </a:lnSpc>
              <a:spcBef>
                <a:spcPct val="0"/>
              </a:spcBef>
            </a:pPr>
            <a:r>
              <a:rPr lang="en-US" sz="3353">
                <a:solidFill>
                  <a:srgbClr val="000000"/>
                </a:solidFill>
                <a:latin typeface="Canva Sans"/>
              </a:rPr>
              <a:t>In this phase, the requirements are explicitly documented and approved by the customer.</a:t>
            </a:r>
          </a:p>
          <a:p>
            <a:pPr>
              <a:lnSpc>
                <a:spcPts val="4694"/>
              </a:lnSpc>
              <a:spcBef>
                <a:spcPct val="0"/>
              </a:spcBef>
            </a:pPr>
            <a:r>
              <a:rPr lang="en-US" sz="3353">
                <a:solidFill>
                  <a:srgbClr val="000000"/>
                </a:solidFill>
                <a:latin typeface="Canva Sans Bold"/>
              </a:rPr>
              <a:t>Requirements are classified into</a:t>
            </a:r>
            <a:r>
              <a:rPr lang="en-US" sz="3353">
                <a:solidFill>
                  <a:srgbClr val="000000"/>
                </a:solidFill>
                <a:latin typeface="Canva Sans"/>
              </a:rPr>
              <a:t> </a:t>
            </a:r>
            <a:r>
              <a:rPr lang="en-US" sz="3353">
                <a:solidFill>
                  <a:srgbClr val="EB04A3"/>
                </a:solidFill>
                <a:latin typeface="Canva Sans"/>
              </a:rPr>
              <a:t>functional and non-functional.</a:t>
            </a:r>
            <a:r>
              <a:rPr lang="en-US" sz="3353">
                <a:solidFill>
                  <a:srgbClr val="000000"/>
                </a:solidFill>
                <a:latin typeface="Canva Sans"/>
              </a:rPr>
              <a:t> </a:t>
            </a:r>
          </a:p>
          <a:p>
            <a:pPr>
              <a:lnSpc>
                <a:spcPts val="4694"/>
              </a:lnSpc>
              <a:spcBef>
                <a:spcPct val="0"/>
              </a:spcBef>
            </a:pPr>
            <a:r>
              <a:rPr lang="en-US" sz="3353">
                <a:solidFill>
                  <a:srgbClr val="EB04A3"/>
                </a:solidFill>
                <a:latin typeface="Canva Sans Bold"/>
              </a:rPr>
              <a:t>Functional requirements:</a:t>
            </a:r>
            <a:r>
              <a:rPr lang="en-US" sz="3353">
                <a:solidFill>
                  <a:srgbClr val="000000"/>
                </a:solidFill>
                <a:latin typeface="Canva Sans"/>
              </a:rPr>
              <a:t> these are the requirements that the user specifically needs as features in the system. These are represented in the form of input given to the system, the operation performed, and the expected output. </a:t>
            </a:r>
          </a:p>
          <a:p>
            <a:pPr>
              <a:lnSpc>
                <a:spcPts val="4694"/>
              </a:lnSpc>
              <a:spcBef>
                <a:spcPct val="0"/>
              </a:spcBef>
            </a:pPr>
            <a:r>
              <a:rPr lang="en-US" sz="3353">
                <a:solidFill>
                  <a:srgbClr val="EB04A3"/>
                </a:solidFill>
                <a:latin typeface="Canva Sans Bold"/>
              </a:rPr>
              <a:t>Non-functional requirements:</a:t>
            </a:r>
            <a:r>
              <a:rPr lang="en-US" sz="3353">
                <a:solidFill>
                  <a:srgbClr val="000000"/>
                </a:solidFill>
                <a:latin typeface="Canva Sans"/>
              </a:rPr>
              <a:t> these are the rules or restrictions that the system satisfies.</a:t>
            </a:r>
          </a:p>
          <a:p>
            <a:pPr>
              <a:lnSpc>
                <a:spcPts val="4694"/>
              </a:lnSpc>
              <a:spcBef>
                <a:spcPct val="0"/>
              </a:spcBef>
            </a:pPr>
            <a:r>
              <a:rPr lang="en-US" sz="3353">
                <a:solidFill>
                  <a:srgbClr val="000000"/>
                </a:solidFill>
                <a:latin typeface="Canva Sans"/>
              </a:rPr>
              <a:t>They deal with issues such as: </a:t>
            </a:r>
          </a:p>
          <a:p>
            <a:pPr>
              <a:lnSpc>
                <a:spcPts val="4694"/>
              </a:lnSpc>
              <a:spcBef>
                <a:spcPct val="0"/>
              </a:spcBef>
            </a:pPr>
            <a:r>
              <a:rPr lang="en-US" sz="3353">
                <a:solidFill>
                  <a:srgbClr val="000000"/>
                </a:solidFill>
                <a:latin typeface="Canva Sans"/>
              </a:rPr>
              <a:t>Security, Maintainability, Flexibility and Performance.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143000" y="723900"/>
            <a:ext cx="15240000" cy="8610600"/>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541408339"/>
              </p:ext>
            </p:extLst>
          </p:nvPr>
        </p:nvGraphicFramePr>
        <p:xfrm>
          <a:off x="1676400" y="1409699"/>
          <a:ext cx="13944601" cy="7874000"/>
        </p:xfrm>
        <a:graphic>
          <a:graphicData uri="http://schemas.openxmlformats.org/drawingml/2006/table">
            <a:tbl>
              <a:tblPr firstRow="1" bandRow="1">
                <a:tableStyleId>{5C22544A-7EE6-4342-B048-85BDC9FD1C3A}</a:tableStyleId>
              </a:tblPr>
              <a:tblGrid>
                <a:gridCol w="2527459"/>
                <a:gridCol w="3921919"/>
                <a:gridCol w="7495223"/>
              </a:tblGrid>
              <a:tr h="1539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0" dirty="0" smtClean="0">
                          <a:solidFill>
                            <a:srgbClr val="000000"/>
                          </a:solidFill>
                          <a:latin typeface="Canva Sans Bold"/>
                        </a:rPr>
                        <a:t>5.</a:t>
                      </a:r>
                      <a:endParaRPr lang="en-US" sz="3200" dirty="0" smtClean="0"/>
                    </a:p>
                    <a:p>
                      <a:pPr algn="ctr"/>
                      <a:endParaRPr lang="en-US" dirty="0"/>
                    </a:p>
                  </a:txBody>
                  <a:tcPr/>
                </a:tc>
                <a:tc>
                  <a:txBody>
                    <a:bodyPr/>
                    <a:lstStyle/>
                    <a:p>
                      <a:pPr algn="ctr"/>
                      <a:r>
                        <a:rPr lang="ar-EG" sz="4000" dirty="0" smtClean="0"/>
                        <a:t>آخر التحديثات</a:t>
                      </a:r>
                      <a:endParaRPr lang="en-US" sz="4000" dirty="0"/>
                    </a:p>
                  </a:txBody>
                  <a:tcPr/>
                </a:tc>
                <a:tc>
                  <a:txBody>
                    <a:bodyPr/>
                    <a:lstStyle/>
                    <a:p>
                      <a:r>
                        <a:rPr lang="ar-EG" sz="2000" dirty="0" smtClean="0">
                          <a:solidFill>
                            <a:schemeClr val="tx1"/>
                          </a:solidFill>
                        </a:rPr>
                        <a:t>يمكنك المتابعة لإنشاء جدول زمني للأنشطة التي ستقوم بها. يمكنك تقدير المدة التي سيستغرقها مشروعك تقريبا عن طريق تقسيمه إلى وظائف أصغر وإلقاء نظرة على مواردك المتاحة مثل المال والأشخاص.</a:t>
                      </a:r>
                      <a:endParaRPr lang="en-US" sz="2000" dirty="0">
                        <a:solidFill>
                          <a:schemeClr val="tx1"/>
                        </a:solidFill>
                      </a:endParaRPr>
                    </a:p>
                  </a:txBody>
                  <a:tcPr/>
                </a:tc>
              </a:tr>
              <a:tr h="1539240">
                <a:tc>
                  <a:txBody>
                    <a:bodyPr/>
                    <a:lstStyle/>
                    <a:p>
                      <a:pPr marL="0" marR="0" indent="0" algn="ctr" defTabSz="914400" rtl="0" eaLnBrk="1" fontAlgn="auto" latinLnBrk="0" hangingPunct="1">
                        <a:lnSpc>
                          <a:spcPct val="100000"/>
                        </a:lnSpc>
                        <a:spcBef>
                          <a:spcPts val="0"/>
                        </a:spcBef>
                        <a:spcAft>
                          <a:spcPts val="0"/>
                        </a:spcAft>
                        <a:buClrTx/>
                        <a:buSzTx/>
                        <a:buFont typeface="+mj-lt"/>
                        <a:buNone/>
                        <a:tabLst/>
                        <a:defRPr/>
                      </a:pPr>
                      <a:r>
                        <a:rPr lang="en-US" sz="6600" dirty="0" smtClean="0">
                          <a:solidFill>
                            <a:srgbClr val="000000"/>
                          </a:solidFill>
                          <a:latin typeface="Canva Sans Bold"/>
                        </a:rPr>
                        <a:t>6.</a:t>
                      </a:r>
                      <a:endParaRPr lang="en-US" sz="3600" dirty="0" smtClean="0"/>
                    </a:p>
                    <a:p>
                      <a:pPr marL="0" indent="0" algn="ctr">
                        <a:buFont typeface="+mj-lt"/>
                        <a:buNone/>
                      </a:pPr>
                      <a:endParaRPr lang="en-US" dirty="0"/>
                    </a:p>
                  </a:txBody>
                  <a:tcPr/>
                </a:tc>
                <a:tc>
                  <a:txBody>
                    <a:bodyPr/>
                    <a:lstStyle/>
                    <a:p>
                      <a:pPr algn="ctr"/>
                      <a:r>
                        <a:rPr lang="ar-EG" sz="3600" dirty="0" smtClean="0"/>
                        <a:t>سرد جميع الميزات والكيانات</a:t>
                      </a:r>
                      <a:endParaRPr lang="en-US" sz="3600" dirty="0"/>
                    </a:p>
                  </a:txBody>
                  <a:tcPr/>
                </a:tc>
                <a:tc>
                  <a:txBody>
                    <a:bodyPr/>
                    <a:lstStyle/>
                    <a:p>
                      <a:pPr algn="l">
                        <a:lnSpc>
                          <a:spcPts val="3219"/>
                        </a:lnSpc>
                        <a:defRPr/>
                      </a:pPr>
                      <a:r>
                        <a:rPr lang="en-US" sz="1800" dirty="0" smtClean="0">
                          <a:solidFill>
                            <a:srgbClr val="000000"/>
                          </a:solidFill>
                          <a:latin typeface="Canva Sans"/>
                        </a:rPr>
                        <a:t>.</a:t>
                      </a:r>
                    </a:p>
                    <a:p>
                      <a:r>
                        <a:rPr lang="ar-EG" sz="2000" dirty="0" smtClean="0"/>
                        <a:t>قم بعمل قائمة بكل ما يجب تضمينه وكل ما سيكون من الجيد الحصول عليه. على سبيل المثال ، أنت مهتم بتطوير موقع ويب قائم على الحساب. من الجيد الحصول على خيار صورة الملف الشخصي ، ولكنه غير مطلوب ، ويجب أن يكون نظام إدارة تسجيل الدخول وكلمة المرور</a:t>
                      </a:r>
                      <a:endParaRPr lang="en-US" sz="2000" dirty="0"/>
                    </a:p>
                  </a:txBody>
                  <a:tcPr/>
                </a:tc>
              </a:tr>
              <a:tr h="1539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200" dirty="0" smtClean="0">
                          <a:solidFill>
                            <a:srgbClr val="000000"/>
                          </a:solidFill>
                          <a:latin typeface="Canva Sans Bold"/>
                        </a:rPr>
                        <a:t>7.</a:t>
                      </a:r>
                      <a:endParaRPr lang="en-US" sz="4000" dirty="0" smtClean="0"/>
                    </a:p>
                    <a:p>
                      <a:pPr algn="ctr"/>
                      <a:endParaRPr lang="en-US" dirty="0"/>
                    </a:p>
                  </a:txBody>
                  <a:tcPr/>
                </a:tc>
                <a:tc>
                  <a:txBody>
                    <a:bodyPr/>
                    <a:lstStyle/>
                    <a:p>
                      <a:pPr algn="ctr"/>
                      <a:r>
                        <a:rPr lang="ar-EG" sz="4000" dirty="0" smtClean="0"/>
                        <a:t>سرد جميع الميزات والكيانات</a:t>
                      </a:r>
                      <a:endParaRPr lang="en-US" sz="4000" dirty="0"/>
                    </a:p>
                  </a:txBody>
                  <a:tcPr/>
                </a:tc>
                <a:tc>
                  <a:txBody>
                    <a:bodyPr/>
                    <a:lstStyle/>
                    <a:p>
                      <a:r>
                        <a:rPr lang="ar-EG" sz="2000" dirty="0" smtClean="0"/>
                        <a:t>قم بعمل قائمة بكل ما يجب تضمينه وكل ما سيكون من الجيد الحصول عليه. على سبيل المثال ، أنت مهتم بتطوير موقع ويب قائم على الحساب. من الجيد الحصول على خيار صورة الملف الشخصي ، ولكنه غير مطلوب ، ويجب أن يكون نظام إدارة تسجيل الدخول وكلمة المرور</a:t>
                      </a:r>
                      <a:endParaRPr lang="en-US" sz="2000" dirty="0"/>
                    </a:p>
                  </a:txBody>
                  <a:tcPr/>
                </a:tc>
              </a:tr>
              <a:tr h="1539240">
                <a:tc>
                  <a:txBody>
                    <a:bodyPr/>
                    <a:lstStyle/>
                    <a:p>
                      <a:pPr algn="ctr"/>
                      <a:r>
                        <a:rPr lang="ar-EG" sz="6600" dirty="0" smtClean="0"/>
                        <a:t>.8</a:t>
                      </a:r>
                      <a:endParaRPr lang="en-US" sz="6600" dirty="0"/>
                    </a:p>
                  </a:txBody>
                  <a:tcPr/>
                </a:tc>
                <a:tc>
                  <a:txBody>
                    <a:bodyPr/>
                    <a:lstStyle/>
                    <a:p>
                      <a:pPr algn="ctr"/>
                      <a:r>
                        <a:rPr lang="ar-EG" sz="4400" dirty="0" smtClean="0"/>
                        <a:t>بناء البرنامج</a:t>
                      </a:r>
                      <a:endParaRPr lang="en-US" sz="4400" dirty="0"/>
                    </a:p>
                  </a:txBody>
                  <a:tcPr/>
                </a:tc>
                <a:tc>
                  <a:txBody>
                    <a:bodyPr/>
                    <a:lstStyle/>
                    <a:p>
                      <a:endParaRPr lang="en-US" dirty="0"/>
                    </a:p>
                  </a:txBody>
                  <a:tcPr/>
                </a:tc>
              </a:tr>
              <a:tr h="1539240">
                <a:tc>
                  <a:txBody>
                    <a:bodyPr/>
                    <a:lstStyle/>
                    <a:p>
                      <a:pPr algn="ctr"/>
                      <a:r>
                        <a:rPr lang="en-US" sz="6600" dirty="0" smtClean="0">
                          <a:solidFill>
                            <a:srgbClr val="000000"/>
                          </a:solidFill>
                          <a:latin typeface="Canva Sans Bold"/>
                        </a:rPr>
                        <a:t>9</a:t>
                      </a:r>
                      <a:endParaRPr lang="en-US" sz="6600" dirty="0"/>
                    </a:p>
                  </a:txBody>
                  <a:tcPr/>
                </a:tc>
                <a:tc>
                  <a:txBody>
                    <a:bodyPr/>
                    <a:lstStyle/>
                    <a:p>
                      <a:pPr algn="ctr"/>
                      <a:r>
                        <a:rPr lang="ar-EG" sz="4800" dirty="0" smtClean="0"/>
                        <a:t>التقدم والجودة</a:t>
                      </a:r>
                      <a:endParaRPr lang="en-US" sz="4800" dirty="0"/>
                    </a:p>
                  </a:txBody>
                  <a:tcPr/>
                </a:tc>
                <a:tc>
                  <a:txBody>
                    <a:bodyPr/>
                    <a:lstStyle/>
                    <a:p>
                      <a:r>
                        <a:rPr lang="ar-EG" sz="2800" b="1" dirty="0" smtClean="0"/>
                        <a:t>يجب أن يكون اختبار الجودة والتحقق من التقدم جزءا من استراتيجيتك.</a:t>
                      </a:r>
                      <a:endParaRPr lang="en-US" sz="2800" b="1" dirty="0"/>
                    </a:p>
                  </a:txBody>
                  <a:tcPr/>
                </a:tc>
              </a:tr>
            </a:tbl>
          </a:graphicData>
        </a:graphic>
      </p:graphicFrame>
    </p:spTree>
    <p:extLst>
      <p:ext uri="{BB962C8B-B14F-4D97-AF65-F5344CB8AC3E}">
        <p14:creationId xmlns:p14="http://schemas.microsoft.com/office/powerpoint/2010/main" val="5036539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811350" y="-366379"/>
            <a:ext cx="8719430" cy="10999281"/>
          </a:xfrm>
          <a:custGeom>
            <a:avLst/>
            <a:gdLst/>
            <a:ahLst/>
            <a:cxnLst/>
            <a:rect l="l" t="t" r="r" b="b"/>
            <a:pathLst>
              <a:path w="8719430" h="10999281">
                <a:moveTo>
                  <a:pt x="0" y="0"/>
                </a:moveTo>
                <a:lnTo>
                  <a:pt x="8719430" y="0"/>
                </a:lnTo>
                <a:lnTo>
                  <a:pt x="8719430" y="10999280"/>
                </a:lnTo>
                <a:lnTo>
                  <a:pt x="0" y="109992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568932">
            <a:off x="15282144" y="5728523"/>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6190582">
            <a:off x="14690204" y="339083"/>
            <a:ext cx="1514128" cy="1379233"/>
          </a:xfrm>
          <a:custGeom>
            <a:avLst/>
            <a:gdLst/>
            <a:ahLst/>
            <a:cxnLst/>
            <a:rect l="l" t="t" r="r" b="b"/>
            <a:pathLst>
              <a:path w="1514128" h="1379233">
                <a:moveTo>
                  <a:pt x="0" y="0"/>
                </a:moveTo>
                <a:lnTo>
                  <a:pt x="1514128" y="0"/>
                </a:lnTo>
                <a:lnTo>
                  <a:pt x="1514128" y="1379234"/>
                </a:lnTo>
                <a:lnTo>
                  <a:pt x="0" y="137923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4414394" y="3068191"/>
            <a:ext cx="9513342" cy="2635250"/>
          </a:xfrm>
          <a:prstGeom prst="rect">
            <a:avLst/>
          </a:prstGeom>
        </p:spPr>
        <p:txBody>
          <a:bodyPr lIns="0" tIns="0" rIns="0" bIns="0" rtlCol="0" anchor="t">
            <a:spAutoFit/>
          </a:bodyPr>
          <a:lstStyle/>
          <a:p>
            <a:pPr algn="ctr">
              <a:lnSpc>
                <a:spcPts val="7000"/>
              </a:lnSpc>
              <a:spcBef>
                <a:spcPct val="0"/>
              </a:spcBef>
            </a:pPr>
            <a:r>
              <a:rPr lang="en-US" sz="5000">
                <a:solidFill>
                  <a:srgbClr val="FBF7F1"/>
                </a:solidFill>
                <a:latin typeface="Canva Sans Bold"/>
              </a:rPr>
              <a:t>2. Writing a code for the previously designed software program.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928555" y="556895"/>
            <a:ext cx="3005138" cy="495300"/>
          </a:xfrm>
          <a:prstGeom prst="rect">
            <a:avLst/>
          </a:prstGeom>
        </p:spPr>
        <p:txBody>
          <a:bodyPr lIns="0" tIns="0" rIns="0" bIns="0" rtlCol="0" anchor="t">
            <a:spAutoFit/>
          </a:bodyPr>
          <a:lstStyle/>
          <a:p>
            <a:pPr algn="ctr">
              <a:lnSpc>
                <a:spcPts val="4199"/>
              </a:lnSpc>
              <a:spcBef>
                <a:spcPct val="0"/>
              </a:spcBef>
            </a:pPr>
            <a:r>
              <a:rPr lang="en-US" sz="2999">
                <a:solidFill>
                  <a:srgbClr val="566490"/>
                </a:solidFill>
                <a:latin typeface="Canva Sans Bold"/>
              </a:rPr>
              <a:t>What Is Python?</a:t>
            </a:r>
          </a:p>
        </p:txBody>
      </p:sp>
      <p:sp>
        <p:nvSpPr>
          <p:cNvPr id="3" name="TextBox 3"/>
          <p:cNvSpPr txBox="1"/>
          <p:nvPr/>
        </p:nvSpPr>
        <p:spPr>
          <a:xfrm>
            <a:off x="1201593" y="1263935"/>
            <a:ext cx="13393077"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Python is a high-level, versatile, and easy-to-learn programming language known for </a:t>
            </a:r>
          </a:p>
          <a:p>
            <a:pPr>
              <a:lnSpc>
                <a:spcPts val="3640"/>
              </a:lnSpc>
              <a:spcBef>
                <a:spcPct val="0"/>
              </a:spcBef>
            </a:pPr>
            <a:r>
              <a:rPr lang="en-US" sz="2600">
                <a:solidFill>
                  <a:srgbClr val="000000"/>
                </a:solidFill>
                <a:latin typeface="Canva Sans"/>
              </a:rPr>
              <a:t>its simplicity and readability.</a:t>
            </a:r>
          </a:p>
        </p:txBody>
      </p:sp>
      <p:sp>
        <p:nvSpPr>
          <p:cNvPr id="4" name="TextBox 4"/>
          <p:cNvSpPr txBox="1"/>
          <p:nvPr/>
        </p:nvSpPr>
        <p:spPr>
          <a:xfrm>
            <a:off x="928555" y="2804922"/>
            <a:ext cx="4136231"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Key Features of Python:</a:t>
            </a:r>
          </a:p>
        </p:txBody>
      </p:sp>
      <p:sp>
        <p:nvSpPr>
          <p:cNvPr id="5" name="TextBox 5"/>
          <p:cNvSpPr txBox="1"/>
          <p:nvPr/>
        </p:nvSpPr>
        <p:spPr>
          <a:xfrm>
            <a:off x="1201593" y="3715260"/>
            <a:ext cx="15096463" cy="9766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Bold"/>
              </a:rPr>
              <a:t>Readability:</a:t>
            </a:r>
            <a:r>
              <a:rPr lang="en-US" sz="2799">
                <a:solidFill>
                  <a:srgbClr val="000000"/>
                </a:solidFill>
                <a:latin typeface="Canva Sans"/>
              </a:rPr>
              <a:t> Python's syntax is clear and expressive, making it easy for programmers </a:t>
            </a:r>
          </a:p>
          <a:p>
            <a:pPr>
              <a:lnSpc>
                <a:spcPts val="3919"/>
              </a:lnSpc>
            </a:pPr>
            <a:r>
              <a:rPr lang="en-US" sz="2799">
                <a:solidFill>
                  <a:srgbClr val="000000"/>
                </a:solidFill>
                <a:latin typeface="Canva Sans"/>
              </a:rPr>
              <a:t>to write and understand code.</a:t>
            </a:r>
          </a:p>
        </p:txBody>
      </p:sp>
      <p:sp>
        <p:nvSpPr>
          <p:cNvPr id="6" name="TextBox 6"/>
          <p:cNvSpPr txBox="1"/>
          <p:nvPr/>
        </p:nvSpPr>
        <p:spPr>
          <a:xfrm>
            <a:off x="1201593" y="5086350"/>
            <a:ext cx="17259300" cy="9766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Bold"/>
              </a:rPr>
              <a:t>Large Standard Library: </a:t>
            </a:r>
            <a:r>
              <a:rPr lang="en-US" sz="2799">
                <a:solidFill>
                  <a:srgbClr val="000000"/>
                </a:solidFill>
                <a:latin typeface="Canva Sans"/>
              </a:rPr>
              <a:t>Python comes with an extensive standard library that simplifies common programming tasks.</a:t>
            </a:r>
          </a:p>
        </p:txBody>
      </p:sp>
      <p:sp>
        <p:nvSpPr>
          <p:cNvPr id="7" name="TextBox 7"/>
          <p:cNvSpPr txBox="1"/>
          <p:nvPr/>
        </p:nvSpPr>
        <p:spPr>
          <a:xfrm>
            <a:off x="1201593" y="6701155"/>
            <a:ext cx="14039188" cy="9766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Bold"/>
              </a:rPr>
              <a:t>Cross-Platform: </a:t>
            </a:r>
            <a:r>
              <a:rPr lang="en-US" sz="2799">
                <a:solidFill>
                  <a:srgbClr val="000000"/>
                </a:solidFill>
                <a:latin typeface="Canva Sans"/>
              </a:rPr>
              <a:t>Python is available on multiple platforms, including Windows, </a:t>
            </a:r>
          </a:p>
          <a:p>
            <a:pPr>
              <a:lnSpc>
                <a:spcPts val="3919"/>
              </a:lnSpc>
            </a:pPr>
            <a:r>
              <a:rPr lang="en-US" sz="2799">
                <a:solidFill>
                  <a:srgbClr val="000000"/>
                </a:solidFill>
                <a:latin typeface="Canva Sans"/>
              </a:rPr>
              <a:t>macOS, and Linux.</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701741" y="547370"/>
            <a:ext cx="5230416" cy="537845"/>
          </a:xfrm>
          <a:prstGeom prst="rect">
            <a:avLst/>
          </a:prstGeom>
        </p:spPr>
        <p:txBody>
          <a:bodyPr lIns="0" tIns="0" rIns="0" bIns="0" rtlCol="0" anchor="t">
            <a:spAutoFit/>
          </a:bodyPr>
          <a:lstStyle/>
          <a:p>
            <a:pPr algn="ctr">
              <a:lnSpc>
                <a:spcPts val="4479"/>
              </a:lnSpc>
              <a:spcBef>
                <a:spcPct val="0"/>
              </a:spcBef>
            </a:pPr>
            <a:r>
              <a:rPr lang="en-US" sz="3199">
                <a:solidFill>
                  <a:srgbClr val="566490"/>
                </a:solidFill>
                <a:latin typeface="Canva Sans Bold"/>
              </a:rPr>
              <a:t>Python Program Structure</a:t>
            </a:r>
          </a:p>
        </p:txBody>
      </p:sp>
      <p:sp>
        <p:nvSpPr>
          <p:cNvPr id="3" name="TextBox 3"/>
          <p:cNvSpPr txBox="1"/>
          <p:nvPr/>
        </p:nvSpPr>
        <p:spPr>
          <a:xfrm>
            <a:off x="1028700" y="1796561"/>
            <a:ext cx="15253275" cy="5490210"/>
          </a:xfrm>
          <a:prstGeom prst="rect">
            <a:avLst/>
          </a:prstGeom>
        </p:spPr>
        <p:txBody>
          <a:bodyPr lIns="0" tIns="0" rIns="0" bIns="0" rtlCol="0" anchor="t">
            <a:spAutoFit/>
          </a:bodyPr>
          <a:lstStyle/>
          <a:p>
            <a:pPr>
              <a:lnSpc>
                <a:spcPts val="4059"/>
              </a:lnSpc>
              <a:spcBef>
                <a:spcPct val="0"/>
              </a:spcBef>
            </a:pPr>
            <a:r>
              <a:rPr lang="en-US" sz="2899">
                <a:solidFill>
                  <a:srgbClr val="000000"/>
                </a:solidFill>
                <a:latin typeface="Canva Sans"/>
              </a:rPr>
              <a:t>• </a:t>
            </a:r>
            <a:r>
              <a:rPr lang="en-US" sz="2899">
                <a:solidFill>
                  <a:srgbClr val="000000"/>
                </a:solidFill>
                <a:latin typeface="Canva Sans Bold"/>
              </a:rPr>
              <a:t>Comments</a:t>
            </a:r>
            <a:r>
              <a:rPr lang="en-US" sz="2899">
                <a:solidFill>
                  <a:srgbClr val="000000"/>
                </a:solidFill>
                <a:latin typeface="Canva Sans"/>
              </a:rPr>
              <a:t>: Python allows you to add comments using the `#` symbol. Comments </a:t>
            </a:r>
          </a:p>
          <a:p>
            <a:pPr>
              <a:lnSpc>
                <a:spcPts val="3919"/>
              </a:lnSpc>
              <a:spcBef>
                <a:spcPct val="0"/>
              </a:spcBef>
            </a:pPr>
            <a:r>
              <a:rPr lang="en-US" sz="2799">
                <a:solidFill>
                  <a:srgbClr val="000000"/>
                </a:solidFill>
                <a:latin typeface="Canva Sans"/>
              </a:rPr>
              <a:t>are ignored by the Python interpreter and are used for documentation and readability.</a:t>
            </a:r>
          </a:p>
          <a:p>
            <a:pPr>
              <a:lnSpc>
                <a:spcPts val="3919"/>
              </a:lnSpc>
              <a:spcBef>
                <a:spcPct val="0"/>
              </a:spcBef>
            </a:pPr>
            <a:r>
              <a:rPr lang="en-US" sz="2799">
                <a:solidFill>
                  <a:srgbClr val="000000"/>
                </a:solidFill>
                <a:latin typeface="Canva Sans"/>
              </a:rPr>
              <a:t>To begin a multi-line comment, you start with three quotes, and to end it, there are are multi-line comments that can be created using triple-quotes.</a:t>
            </a:r>
          </a:p>
          <a:p>
            <a:pPr>
              <a:lnSpc>
                <a:spcPts val="3919"/>
              </a:lnSpc>
              <a:spcBef>
                <a:spcPct val="0"/>
              </a:spcBef>
            </a:pPr>
            <a:endParaRPr lang="en-US" sz="2799">
              <a:solidFill>
                <a:srgbClr val="000000"/>
              </a:solidFill>
              <a:latin typeface="Canva Sans"/>
            </a:endParaRPr>
          </a:p>
          <a:p>
            <a:pPr>
              <a:lnSpc>
                <a:spcPts val="4059"/>
              </a:lnSpc>
              <a:spcBef>
                <a:spcPct val="0"/>
              </a:spcBef>
            </a:pPr>
            <a:r>
              <a:rPr lang="en-US" sz="2899">
                <a:solidFill>
                  <a:srgbClr val="000000"/>
                </a:solidFill>
                <a:latin typeface="Canva Sans"/>
              </a:rPr>
              <a:t>• </a:t>
            </a:r>
            <a:r>
              <a:rPr lang="en-US" sz="2899">
                <a:solidFill>
                  <a:srgbClr val="000000"/>
                </a:solidFill>
                <a:latin typeface="Canva Sans Bold"/>
              </a:rPr>
              <a:t>Importing Modules</a:t>
            </a:r>
            <a:r>
              <a:rPr lang="en-US" sz="2899">
                <a:solidFill>
                  <a:srgbClr val="000000"/>
                </a:solidFill>
                <a:latin typeface="Canva Sans"/>
              </a:rPr>
              <a:t>: You can import external modules or libraries to extend </a:t>
            </a:r>
          </a:p>
          <a:p>
            <a:pPr>
              <a:lnSpc>
                <a:spcPts val="3919"/>
              </a:lnSpc>
              <a:spcBef>
                <a:spcPct val="0"/>
              </a:spcBef>
            </a:pPr>
            <a:r>
              <a:rPr lang="en-US" sz="2799">
                <a:solidFill>
                  <a:srgbClr val="000000"/>
                </a:solidFill>
                <a:latin typeface="Canva Sans"/>
              </a:rPr>
              <a:t>Python's functionality. Import statements usually appear at the beginning of your </a:t>
            </a:r>
          </a:p>
          <a:p>
            <a:pPr>
              <a:lnSpc>
                <a:spcPts val="3919"/>
              </a:lnSpc>
              <a:spcBef>
                <a:spcPct val="0"/>
              </a:spcBef>
            </a:pPr>
            <a:r>
              <a:rPr lang="en-US" sz="2799">
                <a:solidFill>
                  <a:srgbClr val="000000"/>
                </a:solidFill>
                <a:latin typeface="Canva Sans"/>
              </a:rPr>
              <a:t>program.</a:t>
            </a:r>
          </a:p>
          <a:p>
            <a:pPr>
              <a:lnSpc>
                <a:spcPts val="3919"/>
              </a:lnSpc>
              <a:spcBef>
                <a:spcPct val="0"/>
              </a:spcBef>
            </a:pPr>
            <a:endParaRPr lang="en-US" sz="2799">
              <a:solidFill>
                <a:srgbClr val="000000"/>
              </a:solidFill>
              <a:latin typeface="Canva Sans"/>
            </a:endParaRPr>
          </a:p>
          <a:p>
            <a:pPr>
              <a:lnSpc>
                <a:spcPts val="4059"/>
              </a:lnSpc>
              <a:spcBef>
                <a:spcPct val="0"/>
              </a:spcBef>
            </a:pPr>
            <a:r>
              <a:rPr lang="en-US" sz="2899">
                <a:solidFill>
                  <a:srgbClr val="000000"/>
                </a:solidFill>
                <a:latin typeface="Canva Sans"/>
              </a:rPr>
              <a:t>• </a:t>
            </a:r>
            <a:r>
              <a:rPr lang="en-US" sz="2899">
                <a:solidFill>
                  <a:srgbClr val="000000"/>
                </a:solidFill>
                <a:latin typeface="Canva Sans Bold"/>
              </a:rPr>
              <a:t>Defining Functions</a:t>
            </a:r>
            <a:r>
              <a:rPr lang="en-US" sz="2899">
                <a:solidFill>
                  <a:srgbClr val="000000"/>
                </a:solidFill>
                <a:latin typeface="Canva Sans"/>
              </a:rPr>
              <a:t>: Functions are reusable blocks of code. You can define your </a:t>
            </a:r>
          </a:p>
          <a:p>
            <a:pPr>
              <a:lnSpc>
                <a:spcPts val="3919"/>
              </a:lnSpc>
              <a:spcBef>
                <a:spcPct val="0"/>
              </a:spcBef>
            </a:pPr>
            <a:r>
              <a:rPr lang="en-US" sz="2799">
                <a:solidFill>
                  <a:srgbClr val="000000"/>
                </a:solidFill>
                <a:latin typeface="Canva Sans"/>
              </a:rPr>
              <a:t>functions to organize your code logically.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398947" y="3348373"/>
            <a:ext cx="11199231" cy="1516563"/>
          </a:xfrm>
          <a:custGeom>
            <a:avLst/>
            <a:gdLst/>
            <a:ahLst/>
            <a:cxnLst/>
            <a:rect l="l" t="t" r="r" b="b"/>
            <a:pathLst>
              <a:path w="11199231" h="1516563">
                <a:moveTo>
                  <a:pt x="0" y="0"/>
                </a:moveTo>
                <a:lnTo>
                  <a:pt x="11199232" y="0"/>
                </a:lnTo>
                <a:lnTo>
                  <a:pt x="11199232" y="1516562"/>
                </a:lnTo>
                <a:lnTo>
                  <a:pt x="0" y="1516562"/>
                </a:lnTo>
                <a:lnTo>
                  <a:pt x="0" y="0"/>
                </a:lnTo>
                <a:close/>
              </a:path>
            </a:pathLst>
          </a:custGeom>
          <a:blipFill>
            <a:blip r:embed="rId2"/>
            <a:stretch>
              <a:fillRect/>
            </a:stretch>
          </a:blipFill>
        </p:spPr>
      </p:sp>
      <p:sp>
        <p:nvSpPr>
          <p:cNvPr id="3" name="Freeform 3"/>
          <p:cNvSpPr/>
          <p:nvPr/>
        </p:nvSpPr>
        <p:spPr>
          <a:xfrm>
            <a:off x="5985574" y="4864935"/>
            <a:ext cx="12158877" cy="5210947"/>
          </a:xfrm>
          <a:custGeom>
            <a:avLst/>
            <a:gdLst/>
            <a:ahLst/>
            <a:cxnLst/>
            <a:rect l="l" t="t" r="r" b="b"/>
            <a:pathLst>
              <a:path w="12158877" h="5210947">
                <a:moveTo>
                  <a:pt x="0" y="0"/>
                </a:moveTo>
                <a:lnTo>
                  <a:pt x="12158877" y="0"/>
                </a:lnTo>
                <a:lnTo>
                  <a:pt x="12158877" y="5210948"/>
                </a:lnTo>
                <a:lnTo>
                  <a:pt x="0" y="5210948"/>
                </a:lnTo>
                <a:lnTo>
                  <a:pt x="0" y="0"/>
                </a:lnTo>
                <a:close/>
              </a:path>
            </a:pathLst>
          </a:custGeom>
          <a:blipFill>
            <a:blip r:embed="rId3"/>
            <a:stretch>
              <a:fillRect/>
            </a:stretch>
          </a:blipFill>
        </p:spPr>
      </p:sp>
      <p:sp>
        <p:nvSpPr>
          <p:cNvPr id="4" name="TextBox 4"/>
          <p:cNvSpPr txBox="1"/>
          <p:nvPr/>
        </p:nvSpPr>
        <p:spPr>
          <a:xfrm>
            <a:off x="704916" y="533400"/>
            <a:ext cx="2385616" cy="495300"/>
          </a:xfrm>
          <a:prstGeom prst="rect">
            <a:avLst/>
          </a:prstGeom>
        </p:spPr>
        <p:txBody>
          <a:bodyPr lIns="0" tIns="0" rIns="0" bIns="0" rtlCol="0" anchor="t">
            <a:spAutoFit/>
          </a:bodyPr>
          <a:lstStyle/>
          <a:p>
            <a:pPr marL="647698" lvl="1" indent="-323849" algn="ctr">
              <a:lnSpc>
                <a:spcPts val="4199"/>
              </a:lnSpc>
              <a:buFont typeface="Arial"/>
              <a:buChar char="•"/>
            </a:pPr>
            <a:r>
              <a:rPr lang="en-US" sz="2999">
                <a:solidFill>
                  <a:srgbClr val="000000"/>
                </a:solidFill>
                <a:latin typeface="Canva Sans Bold"/>
              </a:rPr>
              <a:t>Variables</a:t>
            </a:r>
          </a:p>
        </p:txBody>
      </p:sp>
      <p:sp>
        <p:nvSpPr>
          <p:cNvPr id="5" name="TextBox 5"/>
          <p:cNvSpPr txBox="1"/>
          <p:nvPr/>
        </p:nvSpPr>
        <p:spPr>
          <a:xfrm>
            <a:off x="1028700" y="1235157"/>
            <a:ext cx="15623646" cy="14719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Variables are used to store data. In Python:</a:t>
            </a:r>
          </a:p>
          <a:p>
            <a:pPr>
              <a:lnSpc>
                <a:spcPts val="3919"/>
              </a:lnSpc>
              <a:spcBef>
                <a:spcPct val="0"/>
              </a:spcBef>
            </a:pPr>
            <a:r>
              <a:rPr lang="en-US" sz="2799">
                <a:solidFill>
                  <a:srgbClr val="000000"/>
                </a:solidFill>
                <a:latin typeface="Canva Sans"/>
              </a:rPr>
              <a:t>• Variable names are case-sensitive (`my_variable` is different from `My_Variable`).</a:t>
            </a:r>
          </a:p>
          <a:p>
            <a:pPr>
              <a:lnSpc>
                <a:spcPts val="3919"/>
              </a:lnSpc>
              <a:spcBef>
                <a:spcPct val="0"/>
              </a:spcBef>
            </a:pPr>
            <a:r>
              <a:rPr lang="en-US" sz="2799">
                <a:solidFill>
                  <a:srgbClr val="000000"/>
                </a:solidFill>
                <a:latin typeface="Canva Sans"/>
              </a:rPr>
              <a:t>• Variable names can consist of letters, digits, and underscores but cannot start with a digit.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3188541" y="2732070"/>
            <a:ext cx="11224934" cy="7276187"/>
          </a:xfrm>
          <a:custGeom>
            <a:avLst/>
            <a:gdLst/>
            <a:ahLst/>
            <a:cxnLst/>
            <a:rect l="l" t="t" r="r" b="b"/>
            <a:pathLst>
              <a:path w="11224934" h="7276187">
                <a:moveTo>
                  <a:pt x="0" y="0"/>
                </a:moveTo>
                <a:lnTo>
                  <a:pt x="11224933" y="0"/>
                </a:lnTo>
                <a:lnTo>
                  <a:pt x="11224933" y="7276187"/>
                </a:lnTo>
                <a:lnTo>
                  <a:pt x="0" y="7276187"/>
                </a:lnTo>
                <a:lnTo>
                  <a:pt x="0" y="0"/>
                </a:lnTo>
                <a:close/>
              </a:path>
            </a:pathLst>
          </a:custGeom>
          <a:blipFill>
            <a:blip r:embed="rId2"/>
            <a:stretch>
              <a:fillRect/>
            </a:stretch>
          </a:blipFill>
        </p:spPr>
      </p:sp>
      <p:sp>
        <p:nvSpPr>
          <p:cNvPr id="3" name="TextBox 3"/>
          <p:cNvSpPr txBox="1"/>
          <p:nvPr/>
        </p:nvSpPr>
        <p:spPr>
          <a:xfrm>
            <a:off x="596635" y="556895"/>
            <a:ext cx="3894534" cy="495300"/>
          </a:xfrm>
          <a:prstGeom prst="rect">
            <a:avLst/>
          </a:prstGeom>
        </p:spPr>
        <p:txBody>
          <a:bodyPr lIns="0" tIns="0" rIns="0" bIns="0" rtlCol="0" anchor="t">
            <a:spAutoFit/>
          </a:bodyPr>
          <a:lstStyle/>
          <a:p>
            <a:pPr marL="647698" lvl="1" indent="-323849" algn="ctr">
              <a:lnSpc>
                <a:spcPts val="4199"/>
              </a:lnSpc>
              <a:buFont typeface="Arial"/>
              <a:buChar char="•"/>
            </a:pPr>
            <a:r>
              <a:rPr lang="en-US" sz="2999">
                <a:solidFill>
                  <a:srgbClr val="000000"/>
                </a:solidFill>
                <a:latin typeface="Canva Sans Bold"/>
              </a:rPr>
              <a:t>Escape Sequence</a:t>
            </a:r>
          </a:p>
        </p:txBody>
      </p:sp>
      <p:sp>
        <p:nvSpPr>
          <p:cNvPr id="4" name="TextBox 4"/>
          <p:cNvSpPr txBox="1"/>
          <p:nvPr/>
        </p:nvSpPr>
        <p:spPr>
          <a:xfrm>
            <a:off x="1028700" y="1374440"/>
            <a:ext cx="16870164" cy="976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 Escape sequences are typically used within strings to  represent characters that cannot be easily typed or represented directly. They start with a backslash (\) followed by one or more characters.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010302" y="5433840"/>
            <a:ext cx="13144688" cy="3146420"/>
          </a:xfrm>
          <a:custGeom>
            <a:avLst/>
            <a:gdLst/>
            <a:ahLst/>
            <a:cxnLst/>
            <a:rect l="l" t="t" r="r" b="b"/>
            <a:pathLst>
              <a:path w="13144688" h="3146420">
                <a:moveTo>
                  <a:pt x="0" y="0"/>
                </a:moveTo>
                <a:lnTo>
                  <a:pt x="13144688" y="0"/>
                </a:lnTo>
                <a:lnTo>
                  <a:pt x="13144688" y="3146420"/>
                </a:lnTo>
                <a:lnTo>
                  <a:pt x="0" y="3146420"/>
                </a:lnTo>
                <a:lnTo>
                  <a:pt x="0" y="0"/>
                </a:lnTo>
                <a:close/>
              </a:path>
            </a:pathLst>
          </a:custGeom>
          <a:blipFill>
            <a:blip r:embed="rId2"/>
            <a:stretch>
              <a:fillRect/>
            </a:stretch>
          </a:blipFill>
        </p:spPr>
      </p:sp>
      <p:sp>
        <p:nvSpPr>
          <p:cNvPr id="3" name="Freeform 3"/>
          <p:cNvSpPr/>
          <p:nvPr/>
        </p:nvSpPr>
        <p:spPr>
          <a:xfrm>
            <a:off x="1028700" y="2395030"/>
            <a:ext cx="13181483" cy="2304786"/>
          </a:xfrm>
          <a:custGeom>
            <a:avLst/>
            <a:gdLst/>
            <a:ahLst/>
            <a:cxnLst/>
            <a:rect l="l" t="t" r="r" b="b"/>
            <a:pathLst>
              <a:path w="13181483" h="2304786">
                <a:moveTo>
                  <a:pt x="0" y="0"/>
                </a:moveTo>
                <a:lnTo>
                  <a:pt x="13181483" y="0"/>
                </a:lnTo>
                <a:lnTo>
                  <a:pt x="13181483" y="2304786"/>
                </a:lnTo>
                <a:lnTo>
                  <a:pt x="0" y="2304786"/>
                </a:lnTo>
                <a:lnTo>
                  <a:pt x="0" y="0"/>
                </a:lnTo>
                <a:close/>
              </a:path>
            </a:pathLst>
          </a:custGeom>
          <a:blipFill>
            <a:blip r:embed="rId3"/>
            <a:stretch>
              <a:fillRect/>
            </a:stretch>
          </a:blipFill>
        </p:spPr>
      </p:sp>
      <p:sp>
        <p:nvSpPr>
          <p:cNvPr id="4" name="TextBox 4"/>
          <p:cNvSpPr txBox="1"/>
          <p:nvPr/>
        </p:nvSpPr>
        <p:spPr>
          <a:xfrm>
            <a:off x="7177650" y="749935"/>
            <a:ext cx="1704181" cy="563880"/>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anva Sans Bold"/>
              </a:rPr>
              <a:t>Exercise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2613821" y="2168040"/>
            <a:ext cx="12717349" cy="1542584"/>
          </a:xfrm>
          <a:custGeom>
            <a:avLst/>
            <a:gdLst/>
            <a:ahLst/>
            <a:cxnLst/>
            <a:rect l="l" t="t" r="r" b="b"/>
            <a:pathLst>
              <a:path w="12717349" h="1542584">
                <a:moveTo>
                  <a:pt x="0" y="0"/>
                </a:moveTo>
                <a:lnTo>
                  <a:pt x="12717348" y="0"/>
                </a:lnTo>
                <a:lnTo>
                  <a:pt x="12717348" y="1542584"/>
                </a:lnTo>
                <a:lnTo>
                  <a:pt x="0" y="1542584"/>
                </a:lnTo>
                <a:lnTo>
                  <a:pt x="0" y="0"/>
                </a:lnTo>
                <a:close/>
              </a:path>
            </a:pathLst>
          </a:custGeom>
          <a:blipFill>
            <a:blip r:embed="rId2"/>
            <a:stretch>
              <a:fillRect/>
            </a:stretch>
          </a:blipFill>
        </p:spPr>
      </p:sp>
      <p:sp>
        <p:nvSpPr>
          <p:cNvPr id="3" name="Freeform 3"/>
          <p:cNvSpPr/>
          <p:nvPr/>
        </p:nvSpPr>
        <p:spPr>
          <a:xfrm>
            <a:off x="12643091" y="4405024"/>
            <a:ext cx="4616209" cy="1845036"/>
          </a:xfrm>
          <a:custGeom>
            <a:avLst/>
            <a:gdLst/>
            <a:ahLst/>
            <a:cxnLst/>
            <a:rect l="l" t="t" r="r" b="b"/>
            <a:pathLst>
              <a:path w="4616209" h="1845036">
                <a:moveTo>
                  <a:pt x="0" y="0"/>
                </a:moveTo>
                <a:lnTo>
                  <a:pt x="4616209" y="0"/>
                </a:lnTo>
                <a:lnTo>
                  <a:pt x="4616209" y="1845037"/>
                </a:lnTo>
                <a:lnTo>
                  <a:pt x="0" y="1845037"/>
                </a:lnTo>
                <a:lnTo>
                  <a:pt x="0" y="0"/>
                </a:lnTo>
                <a:close/>
              </a:path>
            </a:pathLst>
          </a:custGeom>
          <a:blipFill>
            <a:blip r:embed="rId3"/>
            <a:stretch>
              <a:fillRect t="-877" b="-5266"/>
            </a:stretch>
          </a:blipFill>
        </p:spPr>
      </p:sp>
      <p:sp>
        <p:nvSpPr>
          <p:cNvPr id="4" name="TextBox 4"/>
          <p:cNvSpPr txBox="1"/>
          <p:nvPr/>
        </p:nvSpPr>
        <p:spPr>
          <a:xfrm>
            <a:off x="704916" y="533400"/>
            <a:ext cx="2606146" cy="495300"/>
          </a:xfrm>
          <a:prstGeom prst="rect">
            <a:avLst/>
          </a:prstGeom>
        </p:spPr>
        <p:txBody>
          <a:bodyPr lIns="0" tIns="0" rIns="0" bIns="0" rtlCol="0" anchor="t">
            <a:spAutoFit/>
          </a:bodyPr>
          <a:lstStyle/>
          <a:p>
            <a:pPr marL="647698" lvl="1" indent="-323849" algn="ctr">
              <a:lnSpc>
                <a:spcPts val="4199"/>
              </a:lnSpc>
              <a:buFont typeface="Arial"/>
              <a:buChar char="•"/>
            </a:pPr>
            <a:r>
              <a:rPr lang="en-US" sz="2999">
                <a:solidFill>
                  <a:srgbClr val="000000"/>
                </a:solidFill>
                <a:latin typeface="Canva Sans Bold"/>
              </a:rPr>
              <a:t>User Input</a:t>
            </a:r>
          </a:p>
        </p:txBody>
      </p:sp>
      <p:sp>
        <p:nvSpPr>
          <p:cNvPr id="5" name="TextBox 5"/>
          <p:cNvSpPr txBox="1"/>
          <p:nvPr/>
        </p:nvSpPr>
        <p:spPr>
          <a:xfrm>
            <a:off x="1301383" y="1372303"/>
            <a:ext cx="12174802" cy="4813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You can interact with users by taking input using the </a:t>
            </a:r>
            <a:r>
              <a:rPr lang="en-US" sz="2799">
                <a:solidFill>
                  <a:srgbClr val="000000"/>
                </a:solidFill>
                <a:latin typeface="Canva Sans Bold"/>
              </a:rPr>
              <a:t>“input()”</a:t>
            </a:r>
            <a:r>
              <a:rPr lang="en-US" sz="2799">
                <a:solidFill>
                  <a:srgbClr val="000000"/>
                </a:solidFill>
                <a:latin typeface="Canva Sans"/>
              </a:rPr>
              <a:t> function:</a:t>
            </a:r>
          </a:p>
        </p:txBody>
      </p:sp>
      <p:sp>
        <p:nvSpPr>
          <p:cNvPr id="6" name="TextBox 6"/>
          <p:cNvSpPr txBox="1"/>
          <p:nvPr/>
        </p:nvSpPr>
        <p:spPr>
          <a:xfrm>
            <a:off x="1301383" y="4872037"/>
            <a:ext cx="11059452" cy="49530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Bold"/>
              </a:rPr>
              <a:t>Ex: Read the input from the user and print it on the console.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2066793" y="4642308"/>
            <a:ext cx="13915582" cy="2423200"/>
          </a:xfrm>
          <a:custGeom>
            <a:avLst/>
            <a:gdLst/>
            <a:ahLst/>
            <a:cxnLst/>
            <a:rect l="l" t="t" r="r" b="b"/>
            <a:pathLst>
              <a:path w="13915582" h="2423200">
                <a:moveTo>
                  <a:pt x="0" y="0"/>
                </a:moveTo>
                <a:lnTo>
                  <a:pt x="13915581" y="0"/>
                </a:lnTo>
                <a:lnTo>
                  <a:pt x="13915581" y="2423200"/>
                </a:lnTo>
                <a:lnTo>
                  <a:pt x="0" y="2423200"/>
                </a:lnTo>
                <a:lnTo>
                  <a:pt x="0" y="0"/>
                </a:lnTo>
                <a:close/>
              </a:path>
            </a:pathLst>
          </a:custGeom>
          <a:blipFill>
            <a:blip r:embed="rId2"/>
            <a:stretch>
              <a:fillRect/>
            </a:stretch>
          </a:blipFill>
        </p:spPr>
      </p:sp>
      <p:sp>
        <p:nvSpPr>
          <p:cNvPr id="3" name="TextBox 3"/>
          <p:cNvSpPr txBox="1"/>
          <p:nvPr/>
        </p:nvSpPr>
        <p:spPr>
          <a:xfrm>
            <a:off x="1028700" y="533400"/>
            <a:ext cx="2076185" cy="495300"/>
          </a:xfrm>
          <a:prstGeom prst="rect">
            <a:avLst/>
          </a:prstGeom>
        </p:spPr>
        <p:txBody>
          <a:bodyPr lIns="0" tIns="0" rIns="0" bIns="0" rtlCol="0" anchor="t">
            <a:spAutoFit/>
          </a:bodyPr>
          <a:lstStyle/>
          <a:p>
            <a:pPr algn="ctr">
              <a:lnSpc>
                <a:spcPts val="4199"/>
              </a:lnSpc>
            </a:pPr>
            <a:r>
              <a:rPr lang="en-US" sz="2999">
                <a:solidFill>
                  <a:srgbClr val="566490"/>
                </a:solidFill>
                <a:latin typeface="Canva Sans Bold"/>
              </a:rPr>
              <a:t>Data Types</a:t>
            </a:r>
          </a:p>
        </p:txBody>
      </p:sp>
      <p:sp>
        <p:nvSpPr>
          <p:cNvPr id="4" name="TextBox 4"/>
          <p:cNvSpPr txBox="1"/>
          <p:nvPr/>
        </p:nvSpPr>
        <p:spPr>
          <a:xfrm>
            <a:off x="1028700" y="1336782"/>
            <a:ext cx="12075569" cy="2367982"/>
          </a:xfrm>
          <a:prstGeom prst="rect">
            <a:avLst/>
          </a:prstGeom>
        </p:spPr>
        <p:txBody>
          <a:bodyPr lIns="0" tIns="0" rIns="0" bIns="0" rtlCol="0" anchor="t">
            <a:spAutoFit/>
          </a:bodyPr>
          <a:lstStyle/>
          <a:p>
            <a:pPr>
              <a:lnSpc>
                <a:spcPts val="3765"/>
              </a:lnSpc>
              <a:spcBef>
                <a:spcPct val="0"/>
              </a:spcBef>
            </a:pPr>
            <a:r>
              <a:rPr lang="en-US" sz="2689">
                <a:solidFill>
                  <a:srgbClr val="000000"/>
                </a:solidFill>
                <a:latin typeface="Canva Sans Bold"/>
              </a:rPr>
              <a:t>Python supports various data types:</a:t>
            </a:r>
          </a:p>
          <a:p>
            <a:pPr>
              <a:lnSpc>
                <a:spcPts val="3765"/>
              </a:lnSpc>
              <a:spcBef>
                <a:spcPct val="0"/>
              </a:spcBef>
            </a:pPr>
            <a:r>
              <a:rPr lang="en-US" sz="2689">
                <a:solidFill>
                  <a:srgbClr val="000000"/>
                </a:solidFill>
                <a:latin typeface="Canva Sans"/>
              </a:rPr>
              <a:t>• </a:t>
            </a:r>
            <a:r>
              <a:rPr lang="en-US" sz="2689">
                <a:solidFill>
                  <a:srgbClr val="000000"/>
                </a:solidFill>
                <a:latin typeface="Canva Sans Bold"/>
              </a:rPr>
              <a:t>int</a:t>
            </a:r>
            <a:r>
              <a:rPr lang="en-US" sz="2689">
                <a:solidFill>
                  <a:srgbClr val="000000"/>
                </a:solidFill>
                <a:latin typeface="Canva Sans"/>
              </a:rPr>
              <a:t>: represents integer values (e.g., `42`, `-10`).</a:t>
            </a:r>
          </a:p>
          <a:p>
            <a:pPr>
              <a:lnSpc>
                <a:spcPts val="3765"/>
              </a:lnSpc>
              <a:spcBef>
                <a:spcPct val="0"/>
              </a:spcBef>
            </a:pPr>
            <a:r>
              <a:rPr lang="en-US" sz="2689">
                <a:solidFill>
                  <a:srgbClr val="000000"/>
                </a:solidFill>
                <a:latin typeface="Canva Sans"/>
              </a:rPr>
              <a:t>• </a:t>
            </a:r>
            <a:r>
              <a:rPr lang="en-US" sz="2689">
                <a:solidFill>
                  <a:srgbClr val="000000"/>
                </a:solidFill>
                <a:latin typeface="Canva Sans Bold"/>
              </a:rPr>
              <a:t>float</a:t>
            </a:r>
            <a:r>
              <a:rPr lang="en-US" sz="2689">
                <a:solidFill>
                  <a:srgbClr val="000000"/>
                </a:solidFill>
                <a:latin typeface="Canva Sans"/>
              </a:rPr>
              <a:t>: represents floating-point numbers (e.g., `3.14`, `-0.5`).</a:t>
            </a:r>
          </a:p>
          <a:p>
            <a:pPr>
              <a:lnSpc>
                <a:spcPts val="3765"/>
              </a:lnSpc>
              <a:spcBef>
                <a:spcPct val="0"/>
              </a:spcBef>
            </a:pPr>
            <a:r>
              <a:rPr lang="en-US" sz="2689">
                <a:solidFill>
                  <a:srgbClr val="000000"/>
                </a:solidFill>
                <a:latin typeface="Canva Sans"/>
              </a:rPr>
              <a:t>• </a:t>
            </a:r>
            <a:r>
              <a:rPr lang="en-US" sz="2689">
                <a:solidFill>
                  <a:srgbClr val="000000"/>
                </a:solidFill>
                <a:latin typeface="Canva Sans Bold"/>
              </a:rPr>
              <a:t>string</a:t>
            </a:r>
            <a:r>
              <a:rPr lang="en-US" sz="2689">
                <a:solidFill>
                  <a:srgbClr val="000000"/>
                </a:solidFill>
                <a:latin typeface="Canva Sans"/>
              </a:rPr>
              <a:t>: represents text (e.g., `"Hello, World!"`, `'Python'`).</a:t>
            </a:r>
          </a:p>
          <a:p>
            <a:pPr>
              <a:lnSpc>
                <a:spcPts val="3765"/>
              </a:lnSpc>
              <a:spcBef>
                <a:spcPct val="0"/>
              </a:spcBef>
            </a:pPr>
            <a:r>
              <a:rPr lang="en-US" sz="2689">
                <a:solidFill>
                  <a:srgbClr val="000000"/>
                </a:solidFill>
                <a:latin typeface="Canva Sans"/>
              </a:rPr>
              <a:t>• </a:t>
            </a:r>
            <a:r>
              <a:rPr lang="en-US" sz="2689">
                <a:solidFill>
                  <a:srgbClr val="000000"/>
                </a:solidFill>
                <a:latin typeface="Canva Sans Bold"/>
              </a:rPr>
              <a:t>boolean</a:t>
            </a:r>
            <a:r>
              <a:rPr lang="en-US" sz="2689">
                <a:solidFill>
                  <a:srgbClr val="000000"/>
                </a:solidFill>
                <a:latin typeface="Canva Sans"/>
              </a:rPr>
              <a:t>: represents true or false values (`True` or `False`).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4792090" y="7702936"/>
            <a:ext cx="12467210" cy="2092399"/>
          </a:xfrm>
          <a:custGeom>
            <a:avLst/>
            <a:gdLst/>
            <a:ahLst/>
            <a:cxnLst/>
            <a:rect l="l" t="t" r="r" b="b"/>
            <a:pathLst>
              <a:path w="12467210" h="2092399">
                <a:moveTo>
                  <a:pt x="0" y="0"/>
                </a:moveTo>
                <a:lnTo>
                  <a:pt x="12467210" y="0"/>
                </a:lnTo>
                <a:lnTo>
                  <a:pt x="12467210" y="2092399"/>
                </a:lnTo>
                <a:lnTo>
                  <a:pt x="0" y="2092399"/>
                </a:lnTo>
                <a:lnTo>
                  <a:pt x="0" y="0"/>
                </a:lnTo>
                <a:close/>
              </a:path>
            </a:pathLst>
          </a:custGeom>
          <a:blipFill>
            <a:blip r:embed="rId2"/>
            <a:stretch>
              <a:fillRect/>
            </a:stretch>
          </a:blipFill>
        </p:spPr>
      </p:sp>
      <p:sp>
        <p:nvSpPr>
          <p:cNvPr id="3" name="TextBox 3"/>
          <p:cNvSpPr txBox="1"/>
          <p:nvPr/>
        </p:nvSpPr>
        <p:spPr>
          <a:xfrm>
            <a:off x="1028700" y="533400"/>
            <a:ext cx="3321711" cy="495300"/>
          </a:xfrm>
          <a:prstGeom prst="rect">
            <a:avLst/>
          </a:prstGeom>
        </p:spPr>
        <p:txBody>
          <a:bodyPr lIns="0" tIns="0" rIns="0" bIns="0" rtlCol="0" anchor="t">
            <a:spAutoFit/>
          </a:bodyPr>
          <a:lstStyle/>
          <a:p>
            <a:pPr algn="ctr">
              <a:lnSpc>
                <a:spcPts val="4199"/>
              </a:lnSpc>
              <a:spcBef>
                <a:spcPct val="0"/>
              </a:spcBef>
            </a:pPr>
            <a:r>
              <a:rPr lang="en-US" sz="2999">
                <a:solidFill>
                  <a:srgbClr val="566490"/>
                </a:solidFill>
                <a:latin typeface="Canva Sans Bold"/>
              </a:rPr>
              <a:t>Type Conversions</a:t>
            </a:r>
          </a:p>
        </p:txBody>
      </p:sp>
      <p:sp>
        <p:nvSpPr>
          <p:cNvPr id="4" name="TextBox 4"/>
          <p:cNvSpPr txBox="1"/>
          <p:nvPr/>
        </p:nvSpPr>
        <p:spPr>
          <a:xfrm>
            <a:off x="1028700" y="1454030"/>
            <a:ext cx="16230600"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Python provides several methods for performing type conversions to ensure compatibility and flexibility in your code.</a:t>
            </a:r>
          </a:p>
        </p:txBody>
      </p:sp>
      <p:sp>
        <p:nvSpPr>
          <p:cNvPr id="5" name="TextBox 5"/>
          <p:cNvSpPr txBox="1"/>
          <p:nvPr/>
        </p:nvSpPr>
        <p:spPr>
          <a:xfrm>
            <a:off x="767887" y="2964101"/>
            <a:ext cx="6849401" cy="497840"/>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anva Sans Bold"/>
              </a:rPr>
              <a:t>1.Conversion Using Built-in Functions:</a:t>
            </a:r>
          </a:p>
        </p:txBody>
      </p:sp>
      <p:sp>
        <p:nvSpPr>
          <p:cNvPr id="6" name="TextBox 6"/>
          <p:cNvSpPr txBox="1"/>
          <p:nvPr/>
        </p:nvSpPr>
        <p:spPr>
          <a:xfrm>
            <a:off x="1028700" y="3711326"/>
            <a:ext cx="15462865" cy="976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Python allows you to convert between different data types using casting. This powerful feature allows you to change the type of data held by a variable.</a:t>
            </a:r>
          </a:p>
        </p:txBody>
      </p:sp>
      <p:sp>
        <p:nvSpPr>
          <p:cNvPr id="7" name="TextBox 7"/>
          <p:cNvSpPr txBox="1"/>
          <p:nvPr/>
        </p:nvSpPr>
        <p:spPr>
          <a:xfrm>
            <a:off x="1060185" y="4935606"/>
            <a:ext cx="8470635" cy="24625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some common types of conversion functions:</a:t>
            </a:r>
          </a:p>
          <a:p>
            <a:pPr marL="604519" lvl="1" indent="-302260">
              <a:lnSpc>
                <a:spcPts val="3919"/>
              </a:lnSpc>
              <a:buFont typeface="Arial"/>
              <a:buChar char="•"/>
            </a:pPr>
            <a:r>
              <a:rPr lang="en-US" sz="2799">
                <a:solidFill>
                  <a:srgbClr val="000000"/>
                </a:solidFill>
                <a:latin typeface="Canva Sans Bold"/>
              </a:rPr>
              <a:t>"int()": </a:t>
            </a:r>
            <a:r>
              <a:rPr lang="en-US" sz="2799">
                <a:solidFill>
                  <a:srgbClr val="000000"/>
                </a:solidFill>
                <a:latin typeface="Canva Sans"/>
              </a:rPr>
              <a:t>Converts to an integer.</a:t>
            </a:r>
          </a:p>
          <a:p>
            <a:pPr marL="604519" lvl="1" indent="-302260">
              <a:lnSpc>
                <a:spcPts val="3919"/>
              </a:lnSpc>
              <a:buFont typeface="Arial"/>
              <a:buChar char="•"/>
            </a:pPr>
            <a:r>
              <a:rPr lang="en-US" sz="2799">
                <a:solidFill>
                  <a:srgbClr val="000000"/>
                </a:solidFill>
                <a:latin typeface="Canva Sans Bold"/>
              </a:rPr>
              <a:t>"float()": </a:t>
            </a:r>
            <a:r>
              <a:rPr lang="en-US" sz="2799">
                <a:solidFill>
                  <a:srgbClr val="000000"/>
                </a:solidFill>
                <a:latin typeface="Canva Sans"/>
              </a:rPr>
              <a:t>Converts to a floating-point number</a:t>
            </a:r>
            <a:r>
              <a:rPr lang="en-US" sz="2799">
                <a:solidFill>
                  <a:srgbClr val="000000"/>
                </a:solidFill>
                <a:latin typeface="Canva Sans Bold"/>
              </a:rPr>
              <a:t>.</a:t>
            </a:r>
          </a:p>
          <a:p>
            <a:pPr marL="604519" lvl="1" indent="-302260">
              <a:lnSpc>
                <a:spcPts val="3919"/>
              </a:lnSpc>
              <a:buFont typeface="Arial"/>
              <a:buChar char="•"/>
            </a:pPr>
            <a:r>
              <a:rPr lang="en-US" sz="2799">
                <a:solidFill>
                  <a:srgbClr val="000000"/>
                </a:solidFill>
                <a:latin typeface="Canva Sans Bold"/>
              </a:rPr>
              <a:t>"str()": </a:t>
            </a:r>
            <a:r>
              <a:rPr lang="en-US" sz="2799">
                <a:solidFill>
                  <a:srgbClr val="000000"/>
                </a:solidFill>
                <a:latin typeface="Canva Sans"/>
              </a:rPr>
              <a:t>Converts to a string.</a:t>
            </a:r>
          </a:p>
          <a:p>
            <a:pPr marL="604519" lvl="1" indent="-302260">
              <a:lnSpc>
                <a:spcPts val="3919"/>
              </a:lnSpc>
              <a:buFont typeface="Arial"/>
              <a:buChar char="•"/>
            </a:pPr>
            <a:r>
              <a:rPr lang="en-US" sz="2799">
                <a:solidFill>
                  <a:srgbClr val="000000"/>
                </a:solidFill>
                <a:latin typeface="Canva Sans Bold"/>
              </a:rPr>
              <a:t>"bool()": </a:t>
            </a:r>
            <a:r>
              <a:rPr lang="en-US" sz="2799">
                <a:solidFill>
                  <a:srgbClr val="000000"/>
                </a:solidFill>
                <a:latin typeface="Canva Sans"/>
              </a:rPr>
              <a:t>Converts to a boolean.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647700"/>
            <a:ext cx="17145000" cy="777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5400" dirty="0"/>
              <a:t>يعتبر تحديد مرحلة المتطلبات أحيانا جزءا من مرحلة التخطيط وتحليل المتطلبات.  في هذه المرحلة ، يتم توثيق المتطلبات بشكل صريح والموافقة عليها من قبل العميل. يتم تصنيف المتطلبات إلى وظيفية وغير وظيفية.  المتطلبات الوظيفية: هذه هي المتطلبات التي يحتاجها المستخدم على وجه التحديد كميزات في النظام. يتم تمثيلها في شكل مدخلات تعطى للنظام ، والعملية المنفذة ، والمخرجات المتوقعة.  المتطلبات غير الوظيفية: هذه هي القواعد أو القيود التي يفي بها النظام. يتعاملون مع قضايا مثل: الأمان وقابلية الصيانة والمرونة والأداء.</a:t>
            </a:r>
            <a:endParaRPr lang="en-US" sz="5400" dirty="0"/>
          </a:p>
        </p:txBody>
      </p:sp>
    </p:spTree>
    <p:extLst>
      <p:ext uri="{BB962C8B-B14F-4D97-AF65-F5344CB8AC3E}">
        <p14:creationId xmlns:p14="http://schemas.microsoft.com/office/powerpoint/2010/main" val="2888542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745629" y="1783213"/>
            <a:ext cx="14796742" cy="4736301"/>
          </a:xfrm>
          <a:custGeom>
            <a:avLst/>
            <a:gdLst/>
            <a:ahLst/>
            <a:cxnLst/>
            <a:rect l="l" t="t" r="r" b="b"/>
            <a:pathLst>
              <a:path w="14796742" h="4736301">
                <a:moveTo>
                  <a:pt x="0" y="0"/>
                </a:moveTo>
                <a:lnTo>
                  <a:pt x="14796742" y="0"/>
                </a:lnTo>
                <a:lnTo>
                  <a:pt x="14796742" y="4736301"/>
                </a:lnTo>
                <a:lnTo>
                  <a:pt x="0" y="4736301"/>
                </a:lnTo>
                <a:lnTo>
                  <a:pt x="0" y="0"/>
                </a:lnTo>
                <a:close/>
              </a:path>
            </a:pathLst>
          </a:custGeom>
          <a:blipFill>
            <a:blip r:embed="rId2"/>
            <a:stretch>
              <a:fillRect/>
            </a:stretch>
          </a:blipFill>
        </p:spPr>
      </p:sp>
      <p:sp>
        <p:nvSpPr>
          <p:cNvPr id="3" name="TextBox 3"/>
          <p:cNvSpPr txBox="1"/>
          <p:nvPr/>
        </p:nvSpPr>
        <p:spPr>
          <a:xfrm>
            <a:off x="806847" y="547370"/>
            <a:ext cx="3548989" cy="537845"/>
          </a:xfrm>
          <a:prstGeom prst="rect">
            <a:avLst/>
          </a:prstGeom>
        </p:spPr>
        <p:txBody>
          <a:bodyPr lIns="0" tIns="0" rIns="0" bIns="0" rtlCol="0" anchor="t">
            <a:spAutoFit/>
          </a:bodyPr>
          <a:lstStyle/>
          <a:p>
            <a:pPr algn="ctr">
              <a:lnSpc>
                <a:spcPts val="4479"/>
              </a:lnSpc>
              <a:spcBef>
                <a:spcPct val="0"/>
              </a:spcBef>
            </a:pPr>
            <a:r>
              <a:rPr lang="en-US" sz="3199">
                <a:solidFill>
                  <a:srgbClr val="566490"/>
                </a:solidFill>
                <a:latin typeface="Canva Sans Bold"/>
              </a:rPr>
              <a:t>Python Operators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2560806" y="1306426"/>
            <a:ext cx="11054029" cy="6811196"/>
          </a:xfrm>
          <a:custGeom>
            <a:avLst/>
            <a:gdLst/>
            <a:ahLst/>
            <a:cxnLst/>
            <a:rect l="l" t="t" r="r" b="b"/>
            <a:pathLst>
              <a:path w="11054029" h="6811196">
                <a:moveTo>
                  <a:pt x="0" y="0"/>
                </a:moveTo>
                <a:lnTo>
                  <a:pt x="11054030" y="0"/>
                </a:lnTo>
                <a:lnTo>
                  <a:pt x="11054030" y="6811196"/>
                </a:lnTo>
                <a:lnTo>
                  <a:pt x="0" y="6811196"/>
                </a:lnTo>
                <a:lnTo>
                  <a:pt x="0" y="0"/>
                </a:lnTo>
                <a:close/>
              </a:path>
            </a:pathLst>
          </a:custGeom>
          <a:blipFill>
            <a:blip r:embed="rId2"/>
            <a:stretch>
              <a:fillRect/>
            </a:stretch>
          </a:blipFill>
        </p:spPr>
      </p:sp>
      <p:sp>
        <p:nvSpPr>
          <p:cNvPr id="3" name="TextBox 3"/>
          <p:cNvSpPr txBox="1"/>
          <p:nvPr/>
        </p:nvSpPr>
        <p:spPr>
          <a:xfrm>
            <a:off x="1107480" y="523875"/>
            <a:ext cx="4570413" cy="497840"/>
          </a:xfrm>
          <a:prstGeom prst="rect">
            <a:avLst/>
          </a:prstGeom>
        </p:spPr>
        <p:txBody>
          <a:bodyPr lIns="0" tIns="0" rIns="0" bIns="0" rtlCol="0" anchor="t">
            <a:spAutoFit/>
          </a:bodyPr>
          <a:lstStyle/>
          <a:p>
            <a:pPr marL="626109" lvl="1" indent="-313054" algn="ctr">
              <a:lnSpc>
                <a:spcPts val="4059"/>
              </a:lnSpc>
              <a:buFont typeface="Arial"/>
              <a:buChar char="•"/>
            </a:pPr>
            <a:r>
              <a:rPr lang="en-US" sz="2899">
                <a:solidFill>
                  <a:srgbClr val="000000"/>
                </a:solidFill>
                <a:latin typeface="Canva Sans Bold"/>
              </a:rPr>
              <a:t>Arithmetic Operators:</a:t>
            </a:r>
          </a:p>
        </p:txBody>
      </p:sp>
      <p:sp>
        <p:nvSpPr>
          <p:cNvPr id="4" name="TextBox 4"/>
          <p:cNvSpPr txBox="1"/>
          <p:nvPr/>
        </p:nvSpPr>
        <p:spPr>
          <a:xfrm>
            <a:off x="1366957" y="8597704"/>
            <a:ext cx="15351886" cy="4813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Ex: Write a Python program that applies all the arithmetic operators to two numbers: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821297" y="1598478"/>
            <a:ext cx="13940851" cy="6080072"/>
          </a:xfrm>
          <a:custGeom>
            <a:avLst/>
            <a:gdLst/>
            <a:ahLst/>
            <a:cxnLst/>
            <a:rect l="l" t="t" r="r" b="b"/>
            <a:pathLst>
              <a:path w="13940851" h="6080072">
                <a:moveTo>
                  <a:pt x="0" y="0"/>
                </a:moveTo>
                <a:lnTo>
                  <a:pt x="13940850" y="0"/>
                </a:lnTo>
                <a:lnTo>
                  <a:pt x="13940850" y="6080072"/>
                </a:lnTo>
                <a:lnTo>
                  <a:pt x="0" y="6080072"/>
                </a:lnTo>
                <a:lnTo>
                  <a:pt x="0" y="0"/>
                </a:lnTo>
                <a:close/>
              </a:path>
            </a:pathLst>
          </a:custGeom>
          <a:blipFill>
            <a:blip r:embed="rId2"/>
            <a:stretch>
              <a:fillRect/>
            </a:stretch>
          </a:blipFill>
        </p:spPr>
      </p:sp>
      <p:sp>
        <p:nvSpPr>
          <p:cNvPr id="3" name="Freeform 3"/>
          <p:cNvSpPr/>
          <p:nvPr/>
        </p:nvSpPr>
        <p:spPr>
          <a:xfrm>
            <a:off x="12065743" y="6008335"/>
            <a:ext cx="6011290" cy="4467294"/>
          </a:xfrm>
          <a:custGeom>
            <a:avLst/>
            <a:gdLst/>
            <a:ahLst/>
            <a:cxnLst/>
            <a:rect l="l" t="t" r="r" b="b"/>
            <a:pathLst>
              <a:path w="6011290" h="4467294">
                <a:moveTo>
                  <a:pt x="0" y="0"/>
                </a:moveTo>
                <a:lnTo>
                  <a:pt x="6011290" y="0"/>
                </a:lnTo>
                <a:lnTo>
                  <a:pt x="6011290" y="4467294"/>
                </a:lnTo>
                <a:lnTo>
                  <a:pt x="0" y="4467294"/>
                </a:lnTo>
                <a:lnTo>
                  <a:pt x="0" y="0"/>
                </a:lnTo>
                <a:close/>
              </a:path>
            </a:pathLst>
          </a:custGeom>
          <a:blipFill>
            <a:blip r:embed="rId3"/>
            <a:stretch>
              <a:fillRect/>
            </a:stretch>
          </a:blipFill>
        </p:spPr>
      </p:sp>
      <p:sp>
        <p:nvSpPr>
          <p:cNvPr id="4" name="TextBox 4"/>
          <p:cNvSpPr txBox="1"/>
          <p:nvPr/>
        </p:nvSpPr>
        <p:spPr>
          <a:xfrm>
            <a:off x="1028700" y="530860"/>
            <a:ext cx="4753769" cy="497840"/>
          </a:xfrm>
          <a:prstGeom prst="rect">
            <a:avLst/>
          </a:prstGeom>
        </p:spPr>
        <p:txBody>
          <a:bodyPr lIns="0" tIns="0" rIns="0" bIns="0" rtlCol="0" anchor="t">
            <a:spAutoFit/>
          </a:bodyPr>
          <a:lstStyle/>
          <a:p>
            <a:pPr marL="626109" lvl="1" indent="-313054" algn="ctr">
              <a:lnSpc>
                <a:spcPts val="4059"/>
              </a:lnSpc>
              <a:buFont typeface="Arial"/>
              <a:buChar char="•"/>
            </a:pPr>
            <a:r>
              <a:rPr lang="en-US" sz="2899">
                <a:solidFill>
                  <a:srgbClr val="000000"/>
                </a:solidFill>
                <a:latin typeface="Canva Sans Bold"/>
              </a:rPr>
              <a:t>Assignment Operators: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610678" y="1508692"/>
            <a:ext cx="13035393" cy="4547230"/>
          </a:xfrm>
          <a:custGeom>
            <a:avLst/>
            <a:gdLst/>
            <a:ahLst/>
            <a:cxnLst/>
            <a:rect l="l" t="t" r="r" b="b"/>
            <a:pathLst>
              <a:path w="13035393" h="4547230">
                <a:moveTo>
                  <a:pt x="0" y="0"/>
                </a:moveTo>
                <a:lnTo>
                  <a:pt x="13035393" y="0"/>
                </a:lnTo>
                <a:lnTo>
                  <a:pt x="13035393" y="4547230"/>
                </a:lnTo>
                <a:lnTo>
                  <a:pt x="0" y="4547230"/>
                </a:lnTo>
                <a:lnTo>
                  <a:pt x="0" y="0"/>
                </a:lnTo>
                <a:close/>
              </a:path>
            </a:pathLst>
          </a:custGeom>
          <a:blipFill>
            <a:blip r:embed="rId2"/>
            <a:stretch>
              <a:fillRect/>
            </a:stretch>
          </a:blipFill>
        </p:spPr>
      </p:sp>
      <p:sp>
        <p:nvSpPr>
          <p:cNvPr id="3" name="Freeform 3"/>
          <p:cNvSpPr/>
          <p:nvPr/>
        </p:nvSpPr>
        <p:spPr>
          <a:xfrm>
            <a:off x="8128374" y="6055922"/>
            <a:ext cx="9540516" cy="4162582"/>
          </a:xfrm>
          <a:custGeom>
            <a:avLst/>
            <a:gdLst/>
            <a:ahLst/>
            <a:cxnLst/>
            <a:rect l="l" t="t" r="r" b="b"/>
            <a:pathLst>
              <a:path w="9540516" h="4162582">
                <a:moveTo>
                  <a:pt x="0" y="0"/>
                </a:moveTo>
                <a:lnTo>
                  <a:pt x="9540517" y="0"/>
                </a:lnTo>
                <a:lnTo>
                  <a:pt x="9540517" y="4162582"/>
                </a:lnTo>
                <a:lnTo>
                  <a:pt x="0" y="4162582"/>
                </a:lnTo>
                <a:lnTo>
                  <a:pt x="0" y="0"/>
                </a:lnTo>
                <a:close/>
              </a:path>
            </a:pathLst>
          </a:custGeom>
          <a:blipFill>
            <a:blip r:embed="rId3"/>
            <a:stretch>
              <a:fillRect/>
            </a:stretch>
          </a:blipFill>
        </p:spPr>
      </p:sp>
      <p:sp>
        <p:nvSpPr>
          <p:cNvPr id="4" name="TextBox 4"/>
          <p:cNvSpPr txBox="1"/>
          <p:nvPr/>
        </p:nvSpPr>
        <p:spPr>
          <a:xfrm>
            <a:off x="1028700" y="530860"/>
            <a:ext cx="4827455" cy="497840"/>
          </a:xfrm>
          <a:prstGeom prst="rect">
            <a:avLst/>
          </a:prstGeom>
        </p:spPr>
        <p:txBody>
          <a:bodyPr lIns="0" tIns="0" rIns="0" bIns="0" rtlCol="0" anchor="t">
            <a:spAutoFit/>
          </a:bodyPr>
          <a:lstStyle/>
          <a:p>
            <a:pPr marL="626109" lvl="1" indent="-313054" algn="ctr">
              <a:lnSpc>
                <a:spcPts val="4059"/>
              </a:lnSpc>
              <a:buFont typeface="Arial"/>
              <a:buChar char="•"/>
            </a:pPr>
            <a:r>
              <a:rPr lang="en-US" sz="2899">
                <a:solidFill>
                  <a:srgbClr val="000000"/>
                </a:solidFill>
                <a:latin typeface="Canva Sans Bold"/>
              </a:rPr>
              <a:t>Comparison Operators: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456536" y="1533521"/>
            <a:ext cx="13103269" cy="4819593"/>
          </a:xfrm>
          <a:custGeom>
            <a:avLst/>
            <a:gdLst/>
            <a:ahLst/>
            <a:cxnLst/>
            <a:rect l="l" t="t" r="r" b="b"/>
            <a:pathLst>
              <a:path w="13103269" h="4819593">
                <a:moveTo>
                  <a:pt x="0" y="0"/>
                </a:moveTo>
                <a:lnTo>
                  <a:pt x="13103269" y="0"/>
                </a:lnTo>
                <a:lnTo>
                  <a:pt x="13103269" y="4819593"/>
                </a:lnTo>
                <a:lnTo>
                  <a:pt x="0" y="4819593"/>
                </a:lnTo>
                <a:lnTo>
                  <a:pt x="0" y="0"/>
                </a:lnTo>
                <a:close/>
              </a:path>
            </a:pathLst>
          </a:custGeom>
          <a:blipFill>
            <a:blip r:embed="rId2"/>
            <a:stretch>
              <a:fillRect/>
            </a:stretch>
          </a:blipFill>
        </p:spPr>
      </p:sp>
      <p:sp>
        <p:nvSpPr>
          <p:cNvPr id="3" name="Freeform 3"/>
          <p:cNvSpPr/>
          <p:nvPr/>
        </p:nvSpPr>
        <p:spPr>
          <a:xfrm>
            <a:off x="6928513" y="6192865"/>
            <a:ext cx="10917553" cy="3830720"/>
          </a:xfrm>
          <a:custGeom>
            <a:avLst/>
            <a:gdLst/>
            <a:ahLst/>
            <a:cxnLst/>
            <a:rect l="l" t="t" r="r" b="b"/>
            <a:pathLst>
              <a:path w="10917553" h="3830720">
                <a:moveTo>
                  <a:pt x="0" y="0"/>
                </a:moveTo>
                <a:lnTo>
                  <a:pt x="10917554" y="0"/>
                </a:lnTo>
                <a:lnTo>
                  <a:pt x="10917554" y="3830720"/>
                </a:lnTo>
                <a:lnTo>
                  <a:pt x="0" y="3830720"/>
                </a:lnTo>
                <a:lnTo>
                  <a:pt x="0" y="0"/>
                </a:lnTo>
                <a:close/>
              </a:path>
            </a:pathLst>
          </a:custGeom>
          <a:blipFill>
            <a:blip r:embed="rId3"/>
            <a:stretch>
              <a:fillRect/>
            </a:stretch>
          </a:blipFill>
        </p:spPr>
      </p:sp>
      <p:sp>
        <p:nvSpPr>
          <p:cNvPr id="4" name="TextBox 4"/>
          <p:cNvSpPr txBox="1"/>
          <p:nvPr/>
        </p:nvSpPr>
        <p:spPr>
          <a:xfrm>
            <a:off x="1028700" y="530860"/>
            <a:ext cx="3925491" cy="497840"/>
          </a:xfrm>
          <a:prstGeom prst="rect">
            <a:avLst/>
          </a:prstGeom>
        </p:spPr>
        <p:txBody>
          <a:bodyPr lIns="0" tIns="0" rIns="0" bIns="0" rtlCol="0" anchor="t">
            <a:spAutoFit/>
          </a:bodyPr>
          <a:lstStyle/>
          <a:p>
            <a:pPr marL="626109" lvl="1" indent="-313054">
              <a:lnSpc>
                <a:spcPts val="4059"/>
              </a:lnSpc>
              <a:buFont typeface="Arial"/>
              <a:buChar char="•"/>
            </a:pPr>
            <a:r>
              <a:rPr lang="en-US" sz="2899">
                <a:solidFill>
                  <a:srgbClr val="000000"/>
                </a:solidFill>
                <a:latin typeface="Canva Sans Bold"/>
              </a:rPr>
              <a:t>Logical Operators: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559054" y="1602159"/>
            <a:ext cx="10296833" cy="2461394"/>
          </a:xfrm>
          <a:custGeom>
            <a:avLst/>
            <a:gdLst/>
            <a:ahLst/>
            <a:cxnLst/>
            <a:rect l="l" t="t" r="r" b="b"/>
            <a:pathLst>
              <a:path w="10296833" h="2461394">
                <a:moveTo>
                  <a:pt x="0" y="0"/>
                </a:moveTo>
                <a:lnTo>
                  <a:pt x="10296833" y="0"/>
                </a:lnTo>
                <a:lnTo>
                  <a:pt x="10296833" y="2461395"/>
                </a:lnTo>
                <a:lnTo>
                  <a:pt x="0" y="2461395"/>
                </a:lnTo>
                <a:lnTo>
                  <a:pt x="0" y="0"/>
                </a:lnTo>
                <a:close/>
              </a:path>
            </a:pathLst>
          </a:custGeom>
          <a:blipFill>
            <a:blip r:embed="rId2"/>
            <a:stretch>
              <a:fillRect/>
            </a:stretch>
          </a:blipFill>
        </p:spPr>
      </p:sp>
      <p:sp>
        <p:nvSpPr>
          <p:cNvPr id="3" name="Freeform 3"/>
          <p:cNvSpPr/>
          <p:nvPr/>
        </p:nvSpPr>
        <p:spPr>
          <a:xfrm>
            <a:off x="9398423" y="3951288"/>
            <a:ext cx="8956834" cy="5275711"/>
          </a:xfrm>
          <a:custGeom>
            <a:avLst/>
            <a:gdLst/>
            <a:ahLst/>
            <a:cxnLst/>
            <a:rect l="l" t="t" r="r" b="b"/>
            <a:pathLst>
              <a:path w="8956834" h="5275711">
                <a:moveTo>
                  <a:pt x="0" y="0"/>
                </a:moveTo>
                <a:lnTo>
                  <a:pt x="8956834" y="0"/>
                </a:lnTo>
                <a:lnTo>
                  <a:pt x="8956834" y="5275711"/>
                </a:lnTo>
                <a:lnTo>
                  <a:pt x="0" y="5275711"/>
                </a:lnTo>
                <a:lnTo>
                  <a:pt x="0" y="0"/>
                </a:lnTo>
                <a:close/>
              </a:path>
            </a:pathLst>
          </a:custGeom>
          <a:blipFill>
            <a:blip r:embed="rId3"/>
            <a:stretch>
              <a:fillRect/>
            </a:stretch>
          </a:blipFill>
        </p:spPr>
      </p:sp>
      <p:sp>
        <p:nvSpPr>
          <p:cNvPr id="4" name="Freeform 4"/>
          <p:cNvSpPr/>
          <p:nvPr/>
        </p:nvSpPr>
        <p:spPr>
          <a:xfrm>
            <a:off x="559054" y="4930871"/>
            <a:ext cx="8839368" cy="2513564"/>
          </a:xfrm>
          <a:custGeom>
            <a:avLst/>
            <a:gdLst/>
            <a:ahLst/>
            <a:cxnLst/>
            <a:rect l="l" t="t" r="r" b="b"/>
            <a:pathLst>
              <a:path w="8839368" h="2513564">
                <a:moveTo>
                  <a:pt x="0" y="0"/>
                </a:moveTo>
                <a:lnTo>
                  <a:pt x="8839369" y="0"/>
                </a:lnTo>
                <a:lnTo>
                  <a:pt x="8839369" y="2513565"/>
                </a:lnTo>
                <a:lnTo>
                  <a:pt x="0" y="2513565"/>
                </a:lnTo>
                <a:lnTo>
                  <a:pt x="0" y="0"/>
                </a:lnTo>
                <a:close/>
              </a:path>
            </a:pathLst>
          </a:custGeom>
          <a:blipFill>
            <a:blip r:embed="rId4"/>
            <a:stretch>
              <a:fillRect/>
            </a:stretch>
          </a:blipFill>
        </p:spPr>
      </p:sp>
      <p:sp>
        <p:nvSpPr>
          <p:cNvPr id="5" name="TextBox 5"/>
          <p:cNvSpPr txBox="1"/>
          <p:nvPr/>
        </p:nvSpPr>
        <p:spPr>
          <a:xfrm>
            <a:off x="1028700" y="759460"/>
            <a:ext cx="4137422" cy="481330"/>
          </a:xfrm>
          <a:prstGeom prst="rect">
            <a:avLst/>
          </a:prstGeom>
        </p:spPr>
        <p:txBody>
          <a:bodyPr lIns="0" tIns="0" rIns="0" bIns="0" rtlCol="0" anchor="t">
            <a:spAutoFit/>
          </a:bodyPr>
          <a:lstStyle/>
          <a:p>
            <a:pPr algn="ctr">
              <a:lnSpc>
                <a:spcPts val="3919"/>
              </a:lnSpc>
              <a:spcBef>
                <a:spcPct val="0"/>
              </a:spcBef>
            </a:pPr>
            <a:r>
              <a:rPr lang="en-US" sz="2799">
                <a:solidFill>
                  <a:srgbClr val="566490"/>
                </a:solidFill>
                <a:latin typeface="Canva Sans Bold"/>
              </a:rPr>
              <a:t>Conditional Statements</a:t>
            </a:r>
          </a:p>
        </p:txBody>
      </p:sp>
      <p:sp>
        <p:nvSpPr>
          <p:cNvPr id="6" name="TextBox 6"/>
          <p:cNvSpPr txBox="1"/>
          <p:nvPr/>
        </p:nvSpPr>
        <p:spPr>
          <a:xfrm>
            <a:off x="1538197" y="4148915"/>
            <a:ext cx="220795" cy="563880"/>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anva Sans Bold"/>
              </a:rPr>
              <a:t>1</a:t>
            </a:r>
          </a:p>
        </p:txBody>
      </p:sp>
      <p:sp>
        <p:nvSpPr>
          <p:cNvPr id="7" name="TextBox 7"/>
          <p:cNvSpPr txBox="1"/>
          <p:nvPr/>
        </p:nvSpPr>
        <p:spPr>
          <a:xfrm>
            <a:off x="1648595" y="7739711"/>
            <a:ext cx="233495" cy="563880"/>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anva Sans Bold"/>
              </a:rPr>
              <a:t>2</a:t>
            </a:r>
          </a:p>
        </p:txBody>
      </p:sp>
      <p:sp>
        <p:nvSpPr>
          <p:cNvPr id="8" name="TextBox 8"/>
          <p:cNvSpPr txBox="1"/>
          <p:nvPr/>
        </p:nvSpPr>
        <p:spPr>
          <a:xfrm>
            <a:off x="10445912" y="9191625"/>
            <a:ext cx="247650" cy="563880"/>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anva Sans Bold"/>
              </a:rPr>
              <a:t>3</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611964" y="1984549"/>
            <a:ext cx="10607036" cy="2855740"/>
          </a:xfrm>
          <a:custGeom>
            <a:avLst/>
            <a:gdLst/>
            <a:ahLst/>
            <a:cxnLst/>
            <a:rect l="l" t="t" r="r" b="b"/>
            <a:pathLst>
              <a:path w="10607036" h="2855740">
                <a:moveTo>
                  <a:pt x="0" y="0"/>
                </a:moveTo>
                <a:lnTo>
                  <a:pt x="10607036" y="0"/>
                </a:lnTo>
                <a:lnTo>
                  <a:pt x="10607036" y="2855740"/>
                </a:lnTo>
                <a:lnTo>
                  <a:pt x="0" y="2855740"/>
                </a:lnTo>
                <a:lnTo>
                  <a:pt x="0" y="0"/>
                </a:lnTo>
                <a:close/>
              </a:path>
            </a:pathLst>
          </a:custGeom>
          <a:blipFill>
            <a:blip r:embed="rId2"/>
            <a:stretch>
              <a:fillRect/>
            </a:stretch>
          </a:blipFill>
        </p:spPr>
      </p:sp>
      <p:sp>
        <p:nvSpPr>
          <p:cNvPr id="3" name="Freeform 3"/>
          <p:cNvSpPr/>
          <p:nvPr/>
        </p:nvSpPr>
        <p:spPr>
          <a:xfrm>
            <a:off x="1611964" y="6988161"/>
            <a:ext cx="10588254" cy="2856864"/>
          </a:xfrm>
          <a:custGeom>
            <a:avLst/>
            <a:gdLst/>
            <a:ahLst/>
            <a:cxnLst/>
            <a:rect l="l" t="t" r="r" b="b"/>
            <a:pathLst>
              <a:path w="10588254" h="2856864">
                <a:moveTo>
                  <a:pt x="0" y="0"/>
                </a:moveTo>
                <a:lnTo>
                  <a:pt x="10588253" y="0"/>
                </a:lnTo>
                <a:lnTo>
                  <a:pt x="10588253" y="2856865"/>
                </a:lnTo>
                <a:lnTo>
                  <a:pt x="0" y="2856865"/>
                </a:lnTo>
                <a:lnTo>
                  <a:pt x="0" y="0"/>
                </a:lnTo>
                <a:close/>
              </a:path>
            </a:pathLst>
          </a:custGeom>
          <a:blipFill>
            <a:blip r:embed="rId3"/>
            <a:stretch>
              <a:fillRect/>
            </a:stretch>
          </a:blipFill>
        </p:spPr>
      </p:sp>
      <p:sp>
        <p:nvSpPr>
          <p:cNvPr id="4" name="TextBox 4"/>
          <p:cNvSpPr txBox="1"/>
          <p:nvPr/>
        </p:nvSpPr>
        <p:spPr>
          <a:xfrm>
            <a:off x="1028568" y="759460"/>
            <a:ext cx="6437974"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1.1 Loop Control Statements: "</a:t>
            </a:r>
            <a:r>
              <a:rPr lang="en-US" sz="2799">
                <a:solidFill>
                  <a:srgbClr val="EB04A3"/>
                </a:solidFill>
                <a:latin typeface="Canva Sans Bold"/>
              </a:rPr>
              <a:t>break</a:t>
            </a:r>
            <a:r>
              <a:rPr lang="en-US" sz="2799">
                <a:solidFill>
                  <a:srgbClr val="000000"/>
                </a:solidFill>
                <a:latin typeface="Canva Sans Bold"/>
              </a:rPr>
              <a:t>"</a:t>
            </a:r>
          </a:p>
        </p:txBody>
      </p:sp>
      <p:sp>
        <p:nvSpPr>
          <p:cNvPr id="5" name="TextBox 5"/>
          <p:cNvSpPr txBox="1"/>
          <p:nvPr/>
        </p:nvSpPr>
        <p:spPr>
          <a:xfrm>
            <a:off x="1028700" y="5763881"/>
            <a:ext cx="7017015"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1.2 Loop Control Statements: "</a:t>
            </a:r>
            <a:r>
              <a:rPr lang="en-US" sz="2799">
                <a:solidFill>
                  <a:srgbClr val="EB04A3"/>
                </a:solidFill>
                <a:latin typeface="Canva Sans Bold"/>
              </a:rPr>
              <a:t>continue</a:t>
            </a:r>
            <a:r>
              <a:rPr lang="en-US" sz="2799">
                <a:solidFill>
                  <a:srgbClr val="000000"/>
                </a:solidFill>
                <a:latin typeface="Canva Sans Bold"/>
              </a:rPr>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3412600" y="4257462"/>
            <a:ext cx="10843866" cy="3761824"/>
          </a:xfrm>
          <a:custGeom>
            <a:avLst/>
            <a:gdLst/>
            <a:ahLst/>
            <a:cxnLst/>
            <a:rect l="l" t="t" r="r" b="b"/>
            <a:pathLst>
              <a:path w="10843866" h="3761824">
                <a:moveTo>
                  <a:pt x="0" y="0"/>
                </a:moveTo>
                <a:lnTo>
                  <a:pt x="10843865" y="0"/>
                </a:lnTo>
                <a:lnTo>
                  <a:pt x="10843865" y="3761824"/>
                </a:lnTo>
                <a:lnTo>
                  <a:pt x="0" y="3761824"/>
                </a:lnTo>
                <a:lnTo>
                  <a:pt x="0" y="0"/>
                </a:lnTo>
                <a:close/>
              </a:path>
            </a:pathLst>
          </a:custGeom>
          <a:blipFill>
            <a:blip r:embed="rId2"/>
            <a:stretch>
              <a:fillRect/>
            </a:stretch>
          </a:blipFill>
        </p:spPr>
      </p:sp>
      <p:sp>
        <p:nvSpPr>
          <p:cNvPr id="3" name="TextBox 3"/>
          <p:cNvSpPr txBox="1"/>
          <p:nvPr/>
        </p:nvSpPr>
        <p:spPr>
          <a:xfrm>
            <a:off x="1028700" y="547370"/>
            <a:ext cx="2006600"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Example (1)</a:t>
            </a:r>
          </a:p>
        </p:txBody>
      </p:sp>
      <p:sp>
        <p:nvSpPr>
          <p:cNvPr id="4" name="TextBox 4"/>
          <p:cNvSpPr txBox="1"/>
          <p:nvPr/>
        </p:nvSpPr>
        <p:spPr>
          <a:xfrm>
            <a:off x="1028700" y="1493825"/>
            <a:ext cx="15611665" cy="13627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Write a program to show a message depending on the temperature degree, given that </a:t>
            </a:r>
          </a:p>
          <a:p>
            <a:pPr>
              <a:lnSpc>
                <a:spcPts val="3640"/>
              </a:lnSpc>
              <a:spcBef>
                <a:spcPct val="0"/>
              </a:spcBef>
            </a:pPr>
            <a:r>
              <a:rPr lang="en-US" sz="2600">
                <a:solidFill>
                  <a:srgbClr val="000000"/>
                </a:solidFill>
                <a:latin typeface="Canva Sans"/>
                <a:ea typeface="Canva Sans"/>
              </a:rPr>
              <a:t>the temperature is 19°C. The output message should be “It’s a cold weather”.</a:t>
            </a:r>
          </a:p>
          <a:p>
            <a:pPr>
              <a:lnSpc>
                <a:spcPts val="3640"/>
              </a:lnSpc>
              <a:spcBef>
                <a:spcPct val="0"/>
              </a:spcBef>
            </a:pPr>
            <a:r>
              <a:rPr lang="en-US" sz="2600">
                <a:solidFill>
                  <a:srgbClr val="000000"/>
                </a:solidFill>
                <a:latin typeface="Canva Sans"/>
                <a:ea typeface="Canva Sans"/>
              </a:rPr>
              <a:t>When the degree is less than 20°C, otherwise, it should be “It’s a nice weather”.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824599" y="3797212"/>
            <a:ext cx="10061745" cy="6348148"/>
          </a:xfrm>
          <a:custGeom>
            <a:avLst/>
            <a:gdLst/>
            <a:ahLst/>
            <a:cxnLst/>
            <a:rect l="l" t="t" r="r" b="b"/>
            <a:pathLst>
              <a:path w="10061745" h="6348148">
                <a:moveTo>
                  <a:pt x="0" y="0"/>
                </a:moveTo>
                <a:lnTo>
                  <a:pt x="10061746" y="0"/>
                </a:lnTo>
                <a:lnTo>
                  <a:pt x="10061746" y="6348148"/>
                </a:lnTo>
                <a:lnTo>
                  <a:pt x="0" y="6348148"/>
                </a:lnTo>
                <a:lnTo>
                  <a:pt x="0" y="0"/>
                </a:lnTo>
                <a:close/>
              </a:path>
            </a:pathLst>
          </a:custGeom>
          <a:blipFill>
            <a:blip r:embed="rId2"/>
            <a:stretch>
              <a:fillRect/>
            </a:stretch>
          </a:blipFill>
        </p:spPr>
      </p:sp>
      <p:sp>
        <p:nvSpPr>
          <p:cNvPr id="3" name="TextBox 3"/>
          <p:cNvSpPr txBox="1"/>
          <p:nvPr/>
        </p:nvSpPr>
        <p:spPr>
          <a:xfrm>
            <a:off x="879575" y="1900655"/>
            <a:ext cx="14771026" cy="14719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Define Python variables to store four grades for students and print the corresponding </a:t>
            </a:r>
          </a:p>
          <a:p>
            <a:pPr>
              <a:lnSpc>
                <a:spcPts val="3919"/>
              </a:lnSpc>
              <a:spcBef>
                <a:spcPct val="0"/>
              </a:spcBef>
            </a:pPr>
            <a:r>
              <a:rPr lang="en-US" sz="2799">
                <a:solidFill>
                  <a:srgbClr val="000000"/>
                </a:solidFill>
                <a:latin typeface="Canva Sans"/>
              </a:rPr>
              <a:t>letter describing the grade. For example, A (90–100) and B (89–80). </a:t>
            </a:r>
          </a:p>
          <a:p>
            <a:pPr>
              <a:lnSpc>
                <a:spcPts val="3919"/>
              </a:lnSpc>
              <a:spcBef>
                <a:spcPct val="0"/>
              </a:spcBef>
            </a:pPr>
            <a:r>
              <a:rPr lang="en-US" sz="2799">
                <a:solidFill>
                  <a:srgbClr val="000000"/>
                </a:solidFill>
                <a:latin typeface="Canva Sans Bold"/>
              </a:rPr>
              <a:t>using Function</a:t>
            </a:r>
          </a:p>
        </p:txBody>
      </p:sp>
      <p:sp>
        <p:nvSpPr>
          <p:cNvPr id="4" name="TextBox 4"/>
          <p:cNvSpPr txBox="1"/>
          <p:nvPr/>
        </p:nvSpPr>
        <p:spPr>
          <a:xfrm>
            <a:off x="1028700" y="759460"/>
            <a:ext cx="2017316"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Example (2)</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417946" y="2306115"/>
            <a:ext cx="10636917" cy="2036110"/>
          </a:xfrm>
          <a:custGeom>
            <a:avLst/>
            <a:gdLst/>
            <a:ahLst/>
            <a:cxnLst/>
            <a:rect l="l" t="t" r="r" b="b"/>
            <a:pathLst>
              <a:path w="10636917" h="2036110">
                <a:moveTo>
                  <a:pt x="0" y="0"/>
                </a:moveTo>
                <a:lnTo>
                  <a:pt x="10636917" y="0"/>
                </a:lnTo>
                <a:lnTo>
                  <a:pt x="10636917" y="2036109"/>
                </a:lnTo>
                <a:lnTo>
                  <a:pt x="0" y="2036109"/>
                </a:lnTo>
                <a:lnTo>
                  <a:pt x="0" y="0"/>
                </a:lnTo>
                <a:close/>
              </a:path>
            </a:pathLst>
          </a:custGeom>
          <a:blipFill>
            <a:blip r:embed="rId2"/>
            <a:stretch>
              <a:fillRect/>
            </a:stretch>
          </a:blipFill>
        </p:spPr>
      </p:sp>
      <p:sp>
        <p:nvSpPr>
          <p:cNvPr id="3" name="Freeform 3"/>
          <p:cNvSpPr/>
          <p:nvPr/>
        </p:nvSpPr>
        <p:spPr>
          <a:xfrm>
            <a:off x="7967053" y="4496244"/>
            <a:ext cx="9835348" cy="1851642"/>
          </a:xfrm>
          <a:custGeom>
            <a:avLst/>
            <a:gdLst/>
            <a:ahLst/>
            <a:cxnLst/>
            <a:rect l="l" t="t" r="r" b="b"/>
            <a:pathLst>
              <a:path w="9835348" h="1851642">
                <a:moveTo>
                  <a:pt x="0" y="0"/>
                </a:moveTo>
                <a:lnTo>
                  <a:pt x="9835348" y="0"/>
                </a:lnTo>
                <a:lnTo>
                  <a:pt x="9835348" y="1851642"/>
                </a:lnTo>
                <a:lnTo>
                  <a:pt x="0" y="1851642"/>
                </a:lnTo>
                <a:lnTo>
                  <a:pt x="0" y="0"/>
                </a:lnTo>
                <a:close/>
              </a:path>
            </a:pathLst>
          </a:custGeom>
          <a:blipFill>
            <a:blip r:embed="rId3"/>
            <a:stretch>
              <a:fillRect/>
            </a:stretch>
          </a:blipFill>
        </p:spPr>
      </p:sp>
      <p:sp>
        <p:nvSpPr>
          <p:cNvPr id="4" name="Freeform 4"/>
          <p:cNvSpPr/>
          <p:nvPr/>
        </p:nvSpPr>
        <p:spPr>
          <a:xfrm>
            <a:off x="1436597" y="7870908"/>
            <a:ext cx="10618266" cy="1996446"/>
          </a:xfrm>
          <a:custGeom>
            <a:avLst/>
            <a:gdLst/>
            <a:ahLst/>
            <a:cxnLst/>
            <a:rect l="l" t="t" r="r" b="b"/>
            <a:pathLst>
              <a:path w="10618266" h="1996446">
                <a:moveTo>
                  <a:pt x="0" y="0"/>
                </a:moveTo>
                <a:lnTo>
                  <a:pt x="10618266" y="0"/>
                </a:lnTo>
                <a:lnTo>
                  <a:pt x="10618266" y="1996446"/>
                </a:lnTo>
                <a:lnTo>
                  <a:pt x="0" y="1996446"/>
                </a:lnTo>
                <a:lnTo>
                  <a:pt x="0" y="0"/>
                </a:lnTo>
                <a:close/>
              </a:path>
            </a:pathLst>
          </a:custGeom>
          <a:blipFill>
            <a:blip r:embed="rId4"/>
            <a:stretch>
              <a:fillRect/>
            </a:stretch>
          </a:blipFill>
        </p:spPr>
      </p:sp>
      <p:sp>
        <p:nvSpPr>
          <p:cNvPr id="5" name="TextBox 5"/>
          <p:cNvSpPr txBox="1"/>
          <p:nvPr/>
        </p:nvSpPr>
        <p:spPr>
          <a:xfrm>
            <a:off x="1009782" y="547370"/>
            <a:ext cx="1094317" cy="497840"/>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anva Sans Bold"/>
              </a:rPr>
              <a:t>Loops</a:t>
            </a:r>
          </a:p>
        </p:txBody>
      </p:sp>
      <p:sp>
        <p:nvSpPr>
          <p:cNvPr id="6" name="TextBox 6"/>
          <p:cNvSpPr txBox="1"/>
          <p:nvPr/>
        </p:nvSpPr>
        <p:spPr>
          <a:xfrm>
            <a:off x="1265148" y="1471790"/>
            <a:ext cx="7559940"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1.Using </a:t>
            </a:r>
            <a:r>
              <a:rPr lang="en-US" sz="2799">
                <a:solidFill>
                  <a:srgbClr val="EB04A3"/>
                </a:solidFill>
                <a:latin typeface="Canva Sans Bold"/>
              </a:rPr>
              <a:t>for </a:t>
            </a:r>
            <a:r>
              <a:rPr lang="en-US" sz="2799">
                <a:solidFill>
                  <a:srgbClr val="000000"/>
                </a:solidFill>
                <a:latin typeface="Canva Sans Bold"/>
              </a:rPr>
              <a:t>Loops to Iterate over Sequences</a:t>
            </a:r>
          </a:p>
        </p:txBody>
      </p:sp>
      <p:sp>
        <p:nvSpPr>
          <p:cNvPr id="7" name="TextBox 7"/>
          <p:cNvSpPr txBox="1"/>
          <p:nvPr/>
        </p:nvSpPr>
        <p:spPr>
          <a:xfrm>
            <a:off x="1265148" y="6903803"/>
            <a:ext cx="810537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2.Using </a:t>
            </a:r>
            <a:r>
              <a:rPr lang="en-US" sz="2799">
                <a:solidFill>
                  <a:srgbClr val="EB04A3"/>
                </a:solidFill>
                <a:latin typeface="Canva Sans Bold"/>
              </a:rPr>
              <a:t>While </a:t>
            </a:r>
            <a:r>
              <a:rPr lang="en-US" sz="2799">
                <a:solidFill>
                  <a:srgbClr val="000000"/>
                </a:solidFill>
                <a:latin typeface="Canva Sans Bold"/>
              </a:rPr>
              <a:t>Loops for Conditional Repetition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2423323" y="214901"/>
            <a:ext cx="13003610" cy="8636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Canva Sans Bold"/>
              </a:rPr>
              <a:t>Functional or non Functional requirement</a:t>
            </a:r>
          </a:p>
        </p:txBody>
      </p:sp>
      <p:sp>
        <p:nvSpPr>
          <p:cNvPr id="3" name="TextBox 3"/>
          <p:cNvSpPr txBox="1"/>
          <p:nvPr/>
        </p:nvSpPr>
        <p:spPr>
          <a:xfrm>
            <a:off x="345184" y="1983802"/>
            <a:ext cx="17942816" cy="4147845"/>
          </a:xfrm>
          <a:prstGeom prst="rect">
            <a:avLst/>
          </a:prstGeom>
        </p:spPr>
        <p:txBody>
          <a:bodyPr lIns="0" tIns="0" rIns="0" bIns="0" rtlCol="0" anchor="t">
            <a:spAutoFit/>
          </a:bodyPr>
          <a:lstStyle/>
          <a:p>
            <a:pPr>
              <a:lnSpc>
                <a:spcPts val="5528"/>
              </a:lnSpc>
            </a:pPr>
            <a:r>
              <a:rPr lang="en-US" sz="3948">
                <a:solidFill>
                  <a:srgbClr val="000000"/>
                </a:solidFill>
                <a:latin typeface="Canva Sans"/>
              </a:rPr>
              <a:t>EX: If the customer requires the user to be able to request a feature, the maximum waiting between the request and the response is considered to be…………</a:t>
            </a:r>
          </a:p>
          <a:p>
            <a:pPr>
              <a:lnSpc>
                <a:spcPts val="5528"/>
              </a:lnSpc>
            </a:pPr>
            <a:endParaRPr lang="en-US" sz="3948">
              <a:solidFill>
                <a:srgbClr val="000000"/>
              </a:solidFill>
              <a:latin typeface="Canva Sans"/>
            </a:endParaRPr>
          </a:p>
          <a:p>
            <a:pPr>
              <a:lnSpc>
                <a:spcPts val="5528"/>
              </a:lnSpc>
            </a:pPr>
            <a:r>
              <a:rPr lang="en-US" sz="3948">
                <a:solidFill>
                  <a:srgbClr val="000000"/>
                </a:solidFill>
                <a:latin typeface="Canva Sans"/>
              </a:rPr>
              <a:t>EX: If the customer requires the user to be able to log into the system, this feature is considered to be……….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028700" y="3994489"/>
            <a:ext cx="10618266" cy="3144844"/>
          </a:xfrm>
          <a:custGeom>
            <a:avLst/>
            <a:gdLst/>
            <a:ahLst/>
            <a:cxnLst/>
            <a:rect l="l" t="t" r="r" b="b"/>
            <a:pathLst>
              <a:path w="10618266" h="3144844">
                <a:moveTo>
                  <a:pt x="0" y="0"/>
                </a:moveTo>
                <a:lnTo>
                  <a:pt x="10618266" y="0"/>
                </a:lnTo>
                <a:lnTo>
                  <a:pt x="10618266" y="3144844"/>
                </a:lnTo>
                <a:lnTo>
                  <a:pt x="0" y="3144844"/>
                </a:lnTo>
                <a:lnTo>
                  <a:pt x="0" y="0"/>
                </a:lnTo>
                <a:close/>
              </a:path>
            </a:pathLst>
          </a:custGeom>
          <a:blipFill>
            <a:blip r:embed="rId2"/>
            <a:stretch>
              <a:fillRect/>
            </a:stretch>
          </a:blipFill>
        </p:spPr>
      </p:sp>
      <p:sp>
        <p:nvSpPr>
          <p:cNvPr id="3" name="Freeform 3"/>
          <p:cNvSpPr/>
          <p:nvPr/>
        </p:nvSpPr>
        <p:spPr>
          <a:xfrm>
            <a:off x="7094559" y="5822574"/>
            <a:ext cx="10496937" cy="4464426"/>
          </a:xfrm>
          <a:custGeom>
            <a:avLst/>
            <a:gdLst/>
            <a:ahLst/>
            <a:cxnLst/>
            <a:rect l="l" t="t" r="r" b="b"/>
            <a:pathLst>
              <a:path w="10496937" h="4464426">
                <a:moveTo>
                  <a:pt x="0" y="0"/>
                </a:moveTo>
                <a:lnTo>
                  <a:pt x="10496937" y="0"/>
                </a:lnTo>
                <a:lnTo>
                  <a:pt x="10496937" y="4464426"/>
                </a:lnTo>
                <a:lnTo>
                  <a:pt x="0" y="4464426"/>
                </a:lnTo>
                <a:lnTo>
                  <a:pt x="0" y="0"/>
                </a:lnTo>
                <a:close/>
              </a:path>
            </a:pathLst>
          </a:custGeom>
          <a:blipFill>
            <a:blip r:embed="rId3"/>
            <a:stretch>
              <a:fillRect/>
            </a:stretch>
          </a:blipFill>
        </p:spPr>
      </p:sp>
      <p:sp>
        <p:nvSpPr>
          <p:cNvPr id="4" name="TextBox 4"/>
          <p:cNvSpPr txBox="1"/>
          <p:nvPr/>
        </p:nvSpPr>
        <p:spPr>
          <a:xfrm>
            <a:off x="1028700" y="547370"/>
            <a:ext cx="1483122"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Example</a:t>
            </a:r>
          </a:p>
        </p:txBody>
      </p:sp>
      <p:sp>
        <p:nvSpPr>
          <p:cNvPr id="5" name="TextBox 5"/>
          <p:cNvSpPr txBox="1"/>
          <p:nvPr/>
        </p:nvSpPr>
        <p:spPr>
          <a:xfrm>
            <a:off x="1281266" y="1451893"/>
            <a:ext cx="11626586" cy="464820"/>
          </a:xfrm>
          <a:prstGeom prst="rect">
            <a:avLst/>
          </a:prstGeom>
        </p:spPr>
        <p:txBody>
          <a:bodyPr lIns="0" tIns="0" rIns="0" bIns="0" rtlCol="0" anchor="t">
            <a:spAutoFit/>
          </a:bodyPr>
          <a:lstStyle/>
          <a:p>
            <a:pPr algn="ctr">
              <a:lnSpc>
                <a:spcPts val="3779"/>
              </a:lnSpc>
              <a:spcBef>
                <a:spcPct val="0"/>
              </a:spcBef>
            </a:pPr>
            <a:r>
              <a:rPr lang="en-US" sz="2700">
                <a:solidFill>
                  <a:srgbClr val="000000"/>
                </a:solidFill>
                <a:latin typeface="Canva Sans"/>
              </a:rPr>
              <a:t>Write a program to print numbers from 1 to 100 using the `while` loop. </a:t>
            </a:r>
          </a:p>
        </p:txBody>
      </p:sp>
      <p:sp>
        <p:nvSpPr>
          <p:cNvPr id="6" name="TextBox 6"/>
          <p:cNvSpPr txBox="1"/>
          <p:nvPr/>
        </p:nvSpPr>
        <p:spPr>
          <a:xfrm>
            <a:off x="1281266" y="2577169"/>
            <a:ext cx="13305896" cy="941070"/>
          </a:xfrm>
          <a:prstGeom prst="rect">
            <a:avLst/>
          </a:prstGeom>
        </p:spPr>
        <p:txBody>
          <a:bodyPr lIns="0" tIns="0" rIns="0" bIns="0" rtlCol="0" anchor="t">
            <a:spAutoFit/>
          </a:bodyPr>
          <a:lstStyle/>
          <a:p>
            <a:pPr>
              <a:lnSpc>
                <a:spcPts val="3779"/>
              </a:lnSpc>
              <a:spcBef>
                <a:spcPct val="0"/>
              </a:spcBef>
            </a:pPr>
            <a:r>
              <a:rPr lang="en-US" sz="2700">
                <a:solidFill>
                  <a:srgbClr val="000000"/>
                </a:solidFill>
                <a:latin typeface="Canva Sans"/>
              </a:rPr>
              <a:t>Write a program that reads a number from the user and then prints the numbers </a:t>
            </a:r>
          </a:p>
          <a:p>
            <a:pPr>
              <a:lnSpc>
                <a:spcPts val="3779"/>
              </a:lnSpc>
              <a:spcBef>
                <a:spcPct val="0"/>
              </a:spcBef>
            </a:pPr>
            <a:r>
              <a:rPr lang="en-US" sz="2700">
                <a:solidFill>
                  <a:srgbClr val="000000"/>
                </a:solidFill>
                <a:latin typeface="Canva Sans"/>
              </a:rPr>
              <a:t>from 1 to the entered number using a while loop.</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530860"/>
            <a:ext cx="1816894" cy="497840"/>
          </a:xfrm>
          <a:prstGeom prst="rect">
            <a:avLst/>
          </a:prstGeom>
        </p:spPr>
        <p:txBody>
          <a:bodyPr lIns="0" tIns="0" rIns="0" bIns="0" rtlCol="0" anchor="t">
            <a:spAutoFit/>
          </a:bodyPr>
          <a:lstStyle/>
          <a:p>
            <a:pPr algn="ctr">
              <a:lnSpc>
                <a:spcPts val="4059"/>
              </a:lnSpc>
              <a:spcBef>
                <a:spcPct val="0"/>
              </a:spcBef>
            </a:pPr>
            <a:r>
              <a:rPr lang="en-US" sz="2899">
                <a:solidFill>
                  <a:srgbClr val="566490"/>
                </a:solidFill>
                <a:latin typeface="Canva Sans Bold"/>
              </a:rPr>
              <a:t>Example 1</a:t>
            </a:r>
          </a:p>
        </p:txBody>
      </p:sp>
      <p:sp>
        <p:nvSpPr>
          <p:cNvPr id="3" name="TextBox 3"/>
          <p:cNvSpPr txBox="1"/>
          <p:nvPr/>
        </p:nvSpPr>
        <p:spPr>
          <a:xfrm>
            <a:off x="1028700" y="1810949"/>
            <a:ext cx="15116599" cy="941070"/>
          </a:xfrm>
          <a:prstGeom prst="rect">
            <a:avLst/>
          </a:prstGeom>
        </p:spPr>
        <p:txBody>
          <a:bodyPr lIns="0" tIns="0" rIns="0" bIns="0" rtlCol="0" anchor="t">
            <a:spAutoFit/>
          </a:bodyPr>
          <a:lstStyle/>
          <a:p>
            <a:pPr>
              <a:lnSpc>
                <a:spcPts val="3779"/>
              </a:lnSpc>
              <a:spcBef>
                <a:spcPct val="0"/>
              </a:spcBef>
            </a:pPr>
            <a:r>
              <a:rPr lang="en-US" sz="2700">
                <a:solidFill>
                  <a:srgbClr val="000000"/>
                </a:solidFill>
                <a:latin typeface="Canva Sans"/>
              </a:rPr>
              <a:t>Write a Python program that reads two numbers from the user and then displays the following:</a:t>
            </a:r>
          </a:p>
        </p:txBody>
      </p:sp>
      <p:sp>
        <p:nvSpPr>
          <p:cNvPr id="4" name="TextBox 4"/>
          <p:cNvSpPr txBox="1"/>
          <p:nvPr/>
        </p:nvSpPr>
        <p:spPr>
          <a:xfrm>
            <a:off x="1028700" y="3667801"/>
            <a:ext cx="16554712" cy="5590499"/>
          </a:xfrm>
          <a:prstGeom prst="rect">
            <a:avLst/>
          </a:prstGeom>
        </p:spPr>
        <p:txBody>
          <a:bodyPr lIns="0" tIns="0" rIns="0" bIns="0" rtlCol="0" anchor="t">
            <a:spAutoFit/>
          </a:bodyPr>
          <a:lstStyle/>
          <a:p>
            <a:pPr marL="572484" lvl="1" indent="-286242">
              <a:lnSpc>
                <a:spcPts val="3712"/>
              </a:lnSpc>
              <a:buFont typeface="Arial"/>
              <a:buChar char="•"/>
            </a:pPr>
            <a:r>
              <a:rPr lang="en-US" sz="2651">
                <a:solidFill>
                  <a:srgbClr val="000000"/>
                </a:solidFill>
                <a:latin typeface="Canva Sans Bold"/>
              </a:rPr>
              <a:t>The summation of the two numbers.</a:t>
            </a:r>
          </a:p>
          <a:p>
            <a:pPr marL="572484" lvl="1" indent="-286242">
              <a:lnSpc>
                <a:spcPts val="3712"/>
              </a:lnSpc>
              <a:buFont typeface="Arial"/>
              <a:buChar char="•"/>
            </a:pPr>
            <a:r>
              <a:rPr lang="en-US" sz="2651">
                <a:solidFill>
                  <a:srgbClr val="000000"/>
                </a:solidFill>
                <a:latin typeface="Canva Sans Bold"/>
              </a:rPr>
              <a:t>The difference between the first number and the second number.</a:t>
            </a:r>
          </a:p>
          <a:p>
            <a:pPr marL="572484" lvl="1" indent="-286242">
              <a:lnSpc>
                <a:spcPts val="3712"/>
              </a:lnSpc>
              <a:buFont typeface="Arial"/>
              <a:buChar char="•"/>
            </a:pPr>
            <a:r>
              <a:rPr lang="en-US" sz="2651">
                <a:solidFill>
                  <a:srgbClr val="000000"/>
                </a:solidFill>
                <a:latin typeface="Canva Sans Bold"/>
              </a:rPr>
              <a:t>The difference between the second number and the first number.</a:t>
            </a:r>
          </a:p>
          <a:p>
            <a:pPr marL="572484" lvl="1" indent="-286242">
              <a:lnSpc>
                <a:spcPts val="3712"/>
              </a:lnSpc>
              <a:buFont typeface="Arial"/>
              <a:buChar char="•"/>
            </a:pPr>
            <a:r>
              <a:rPr lang="en-US" sz="2651">
                <a:solidFill>
                  <a:srgbClr val="000000"/>
                </a:solidFill>
                <a:latin typeface="Canva Sans Bold"/>
              </a:rPr>
              <a:t>The multiplication between the two numbers.</a:t>
            </a:r>
          </a:p>
          <a:p>
            <a:pPr marL="572484" lvl="1" indent="-286242">
              <a:lnSpc>
                <a:spcPts val="3712"/>
              </a:lnSpc>
              <a:buFont typeface="Arial"/>
              <a:buChar char="•"/>
            </a:pPr>
            <a:r>
              <a:rPr lang="en-US" sz="2651">
                <a:solidFill>
                  <a:srgbClr val="000000"/>
                </a:solidFill>
                <a:latin typeface="Canva Sans Bold"/>
              </a:rPr>
              <a:t>The division between the first number and the second number (the first divided by the second).</a:t>
            </a:r>
          </a:p>
          <a:p>
            <a:pPr marL="572484" lvl="1" indent="-286242">
              <a:lnSpc>
                <a:spcPts val="3712"/>
              </a:lnSpc>
              <a:buFont typeface="Arial"/>
              <a:buChar char="•"/>
            </a:pPr>
            <a:r>
              <a:rPr lang="en-US" sz="2651">
                <a:solidFill>
                  <a:srgbClr val="000000"/>
                </a:solidFill>
                <a:latin typeface="Canva Sans Bold"/>
              </a:rPr>
              <a:t>The division between the second number and the first number (the second divided by the first).</a:t>
            </a:r>
          </a:p>
          <a:p>
            <a:pPr marL="572484" lvl="1" indent="-286242">
              <a:lnSpc>
                <a:spcPts val="3712"/>
              </a:lnSpc>
              <a:buFont typeface="Arial"/>
              <a:buChar char="•"/>
            </a:pPr>
            <a:r>
              <a:rPr lang="en-US" sz="2651">
                <a:solidFill>
                  <a:srgbClr val="000000"/>
                </a:solidFill>
                <a:latin typeface="Canva Sans Bold"/>
              </a:rPr>
              <a:t>The remainder of the first number is divided by the second number. </a:t>
            </a:r>
          </a:p>
          <a:p>
            <a:pPr marL="572484" lvl="1" indent="-286242">
              <a:lnSpc>
                <a:spcPts val="3712"/>
              </a:lnSpc>
              <a:buFont typeface="Arial"/>
              <a:buChar char="•"/>
            </a:pPr>
            <a:r>
              <a:rPr lang="en-US" sz="2651">
                <a:solidFill>
                  <a:srgbClr val="000000"/>
                </a:solidFill>
                <a:latin typeface="Canva Sans Bold"/>
              </a:rPr>
              <a:t>The remainder of the second number is divided by the first number. </a:t>
            </a:r>
          </a:p>
          <a:p>
            <a:pPr marL="572484" lvl="1" indent="-286242">
              <a:lnSpc>
                <a:spcPts val="3712"/>
              </a:lnSpc>
              <a:buFont typeface="Arial"/>
              <a:buChar char="•"/>
            </a:pPr>
            <a:r>
              <a:rPr lang="en-US" sz="2651">
                <a:solidFill>
                  <a:srgbClr val="000000"/>
                </a:solidFill>
                <a:latin typeface="Canva Sans Bold"/>
              </a:rPr>
              <a:t>The increment of the first number. </a:t>
            </a:r>
          </a:p>
          <a:p>
            <a:pPr marL="572484" lvl="1" indent="-286242">
              <a:lnSpc>
                <a:spcPts val="3712"/>
              </a:lnSpc>
              <a:buFont typeface="Arial"/>
              <a:buChar char="•"/>
            </a:pPr>
            <a:r>
              <a:rPr lang="en-US" sz="2651">
                <a:solidFill>
                  <a:srgbClr val="000000"/>
                </a:solidFill>
                <a:latin typeface="Canva Sans Bold"/>
              </a:rPr>
              <a:t>The decrement of the first number. </a:t>
            </a:r>
          </a:p>
          <a:p>
            <a:pPr marL="572484" lvl="1" indent="-286242">
              <a:lnSpc>
                <a:spcPts val="3712"/>
              </a:lnSpc>
              <a:buFont typeface="Arial"/>
              <a:buChar char="•"/>
            </a:pPr>
            <a:r>
              <a:rPr lang="en-US" sz="2651">
                <a:solidFill>
                  <a:srgbClr val="000000"/>
                </a:solidFill>
                <a:latin typeface="Canva Sans Bold"/>
              </a:rPr>
              <a:t>The increment of the second number. </a:t>
            </a:r>
          </a:p>
          <a:p>
            <a:pPr marL="572484" lvl="1" indent="-286242">
              <a:lnSpc>
                <a:spcPts val="3712"/>
              </a:lnSpc>
              <a:buFont typeface="Arial"/>
              <a:buChar char="•"/>
            </a:pPr>
            <a:r>
              <a:rPr lang="en-US" sz="2651">
                <a:solidFill>
                  <a:srgbClr val="000000"/>
                </a:solidFill>
                <a:latin typeface="Canva Sans Bold"/>
              </a:rPr>
              <a:t>The decrement of the second number.</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187880" y="2415520"/>
            <a:ext cx="16230600" cy="431165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Write a Python program that reads two numbers from a user and then displays the following:</a:t>
            </a:r>
          </a:p>
          <a:p>
            <a:pPr>
              <a:lnSpc>
                <a:spcPts val="3919"/>
              </a:lnSpc>
              <a:spcBef>
                <a:spcPct val="0"/>
              </a:spcBef>
            </a:pPr>
            <a:endParaRPr lang="en-US" sz="2799">
              <a:solidFill>
                <a:srgbClr val="000000"/>
              </a:solidFill>
              <a:latin typeface="Canva Sans"/>
            </a:endParaRPr>
          </a:p>
          <a:p>
            <a:pPr>
              <a:lnSpc>
                <a:spcPts val="3779"/>
              </a:lnSpc>
              <a:spcBef>
                <a:spcPct val="0"/>
              </a:spcBef>
            </a:pPr>
            <a:r>
              <a:rPr lang="en-US" sz="2700">
                <a:solidFill>
                  <a:srgbClr val="000000"/>
                </a:solidFill>
                <a:latin typeface="Canva Sans Bold"/>
              </a:rPr>
              <a:t>1. Add 9 to the number.</a:t>
            </a:r>
          </a:p>
          <a:p>
            <a:pPr>
              <a:lnSpc>
                <a:spcPts val="3779"/>
              </a:lnSpc>
              <a:spcBef>
                <a:spcPct val="0"/>
              </a:spcBef>
            </a:pPr>
            <a:r>
              <a:rPr lang="en-US" sz="2700">
                <a:solidFill>
                  <a:srgbClr val="000000"/>
                </a:solidFill>
                <a:latin typeface="Canva Sans Bold"/>
              </a:rPr>
              <a:t>2. Subtract 9 from the number.</a:t>
            </a:r>
          </a:p>
          <a:p>
            <a:pPr>
              <a:lnSpc>
                <a:spcPts val="3779"/>
              </a:lnSpc>
              <a:spcBef>
                <a:spcPct val="0"/>
              </a:spcBef>
            </a:pPr>
            <a:r>
              <a:rPr lang="en-US" sz="2700">
                <a:solidFill>
                  <a:srgbClr val="000000"/>
                </a:solidFill>
                <a:latin typeface="Canva Sans Bold"/>
              </a:rPr>
              <a:t>3. Multiply the number by 2</a:t>
            </a:r>
          </a:p>
          <a:p>
            <a:pPr>
              <a:lnSpc>
                <a:spcPts val="3779"/>
              </a:lnSpc>
              <a:spcBef>
                <a:spcPct val="0"/>
              </a:spcBef>
            </a:pPr>
            <a:r>
              <a:rPr lang="en-US" sz="2700">
                <a:solidFill>
                  <a:srgbClr val="000000"/>
                </a:solidFill>
                <a:latin typeface="Canva Sans Bold"/>
              </a:rPr>
              <a:t>4. Divide the number over 3</a:t>
            </a:r>
          </a:p>
          <a:p>
            <a:pPr>
              <a:lnSpc>
                <a:spcPts val="3779"/>
              </a:lnSpc>
              <a:spcBef>
                <a:spcPct val="0"/>
              </a:spcBef>
            </a:pPr>
            <a:r>
              <a:rPr lang="en-US" sz="2700">
                <a:solidFill>
                  <a:srgbClr val="000000"/>
                </a:solidFill>
                <a:latin typeface="Canva Sans Bold"/>
              </a:rPr>
              <a:t>5. Find the remainder of dividing the number over 5</a:t>
            </a:r>
          </a:p>
          <a:p>
            <a:pPr>
              <a:lnSpc>
                <a:spcPts val="3779"/>
              </a:lnSpc>
              <a:spcBef>
                <a:spcPct val="0"/>
              </a:spcBef>
            </a:pPr>
            <a:r>
              <a:rPr lang="en-US" sz="2700">
                <a:solidFill>
                  <a:srgbClr val="000000"/>
                </a:solidFill>
                <a:latin typeface="Canva Sans Bold"/>
              </a:rPr>
              <a:t>6. Apply and perform an operation between the number and the number 3</a:t>
            </a:r>
          </a:p>
          <a:p>
            <a:pPr>
              <a:lnSpc>
                <a:spcPts val="3779"/>
              </a:lnSpc>
              <a:spcBef>
                <a:spcPct val="0"/>
              </a:spcBef>
            </a:pPr>
            <a:r>
              <a:rPr lang="en-US" sz="2700">
                <a:solidFill>
                  <a:srgbClr val="000000"/>
                </a:solidFill>
                <a:latin typeface="Canva Sans Bold"/>
              </a:rPr>
              <a:t>7. Apply or perform an operation between the number and the number 3</a:t>
            </a:r>
          </a:p>
        </p:txBody>
      </p:sp>
      <p:sp>
        <p:nvSpPr>
          <p:cNvPr id="3" name="TextBox 3"/>
          <p:cNvSpPr txBox="1"/>
          <p:nvPr/>
        </p:nvSpPr>
        <p:spPr>
          <a:xfrm>
            <a:off x="887743" y="759460"/>
            <a:ext cx="1765035" cy="481330"/>
          </a:xfrm>
          <a:prstGeom prst="rect">
            <a:avLst/>
          </a:prstGeom>
        </p:spPr>
        <p:txBody>
          <a:bodyPr lIns="0" tIns="0" rIns="0" bIns="0" rtlCol="0" anchor="t">
            <a:spAutoFit/>
          </a:bodyPr>
          <a:lstStyle/>
          <a:p>
            <a:pPr algn="ctr">
              <a:lnSpc>
                <a:spcPts val="3919"/>
              </a:lnSpc>
              <a:spcBef>
                <a:spcPct val="0"/>
              </a:spcBef>
            </a:pPr>
            <a:r>
              <a:rPr lang="en-US" sz="2799">
                <a:solidFill>
                  <a:srgbClr val="566490"/>
                </a:solidFill>
                <a:latin typeface="Canva Sans Bold"/>
              </a:rPr>
              <a:t>Example 2</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839787" y="759460"/>
            <a:ext cx="1860947" cy="481330"/>
          </a:xfrm>
          <a:prstGeom prst="rect">
            <a:avLst/>
          </a:prstGeom>
        </p:spPr>
        <p:txBody>
          <a:bodyPr lIns="0" tIns="0" rIns="0" bIns="0" rtlCol="0" anchor="t">
            <a:spAutoFit/>
          </a:bodyPr>
          <a:lstStyle/>
          <a:p>
            <a:pPr algn="ctr">
              <a:lnSpc>
                <a:spcPts val="3919"/>
              </a:lnSpc>
              <a:spcBef>
                <a:spcPct val="0"/>
              </a:spcBef>
            </a:pPr>
            <a:r>
              <a:rPr lang="en-US" sz="2799">
                <a:solidFill>
                  <a:srgbClr val="566490"/>
                </a:solidFill>
                <a:latin typeface="Canva Sans Bold"/>
              </a:rPr>
              <a:t>Example  3</a:t>
            </a:r>
          </a:p>
        </p:txBody>
      </p:sp>
      <p:sp>
        <p:nvSpPr>
          <p:cNvPr id="3" name="TextBox 3"/>
          <p:cNvSpPr txBox="1"/>
          <p:nvPr/>
        </p:nvSpPr>
        <p:spPr>
          <a:xfrm>
            <a:off x="1028700" y="1801167"/>
            <a:ext cx="15196153" cy="464820"/>
          </a:xfrm>
          <a:prstGeom prst="rect">
            <a:avLst/>
          </a:prstGeom>
        </p:spPr>
        <p:txBody>
          <a:bodyPr lIns="0" tIns="0" rIns="0" bIns="0" rtlCol="0" anchor="t">
            <a:spAutoFit/>
          </a:bodyPr>
          <a:lstStyle/>
          <a:p>
            <a:pPr>
              <a:lnSpc>
                <a:spcPts val="3779"/>
              </a:lnSpc>
              <a:spcBef>
                <a:spcPct val="0"/>
              </a:spcBef>
            </a:pPr>
            <a:r>
              <a:rPr lang="en-US" sz="2700">
                <a:solidFill>
                  <a:srgbClr val="000000"/>
                </a:solidFill>
                <a:latin typeface="Canva Sans"/>
              </a:rPr>
              <a:t>Write a Python program that reads two numbers from a user and thendisplays the following:</a:t>
            </a:r>
          </a:p>
        </p:txBody>
      </p:sp>
      <p:sp>
        <p:nvSpPr>
          <p:cNvPr id="4" name="TextBox 4"/>
          <p:cNvSpPr txBox="1"/>
          <p:nvPr/>
        </p:nvSpPr>
        <p:spPr>
          <a:xfrm>
            <a:off x="1490307" y="2827962"/>
            <a:ext cx="14734545" cy="22771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1. If the first number is equal to the second number.</a:t>
            </a:r>
          </a:p>
          <a:p>
            <a:pPr>
              <a:lnSpc>
                <a:spcPts val="3640"/>
              </a:lnSpc>
              <a:spcBef>
                <a:spcPct val="0"/>
              </a:spcBef>
            </a:pPr>
            <a:r>
              <a:rPr lang="en-US" sz="2600">
                <a:solidFill>
                  <a:srgbClr val="000000"/>
                </a:solidFill>
                <a:latin typeface="Canva Sans Bold"/>
              </a:rPr>
              <a:t>2. If the first number is not equal to the second number, multiply the number by 2</a:t>
            </a:r>
          </a:p>
          <a:p>
            <a:pPr>
              <a:lnSpc>
                <a:spcPts val="3640"/>
              </a:lnSpc>
              <a:spcBef>
                <a:spcPct val="0"/>
              </a:spcBef>
            </a:pPr>
            <a:r>
              <a:rPr lang="en-US" sz="2600">
                <a:solidFill>
                  <a:srgbClr val="000000"/>
                </a:solidFill>
                <a:latin typeface="Canva Sans Bold"/>
              </a:rPr>
              <a:t>3. If the first number is greater than the second number.</a:t>
            </a:r>
          </a:p>
          <a:p>
            <a:pPr>
              <a:lnSpc>
                <a:spcPts val="3640"/>
              </a:lnSpc>
              <a:spcBef>
                <a:spcPct val="0"/>
              </a:spcBef>
            </a:pPr>
            <a:r>
              <a:rPr lang="en-US" sz="2600">
                <a:solidFill>
                  <a:srgbClr val="000000"/>
                </a:solidFill>
                <a:latin typeface="Canva Sans Bold"/>
              </a:rPr>
              <a:t>4. If the first number is less than the second number.</a:t>
            </a:r>
          </a:p>
          <a:p>
            <a:pPr>
              <a:lnSpc>
                <a:spcPts val="3640"/>
              </a:lnSpc>
              <a:spcBef>
                <a:spcPct val="0"/>
              </a:spcBef>
            </a:pPr>
            <a:r>
              <a:rPr lang="en-US" sz="2600">
                <a:solidFill>
                  <a:srgbClr val="000000"/>
                </a:solidFill>
                <a:latin typeface="Canva Sans Bold"/>
              </a:rPr>
              <a:t>5. If the first number is greater than or equal to the second number.</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547370"/>
            <a:ext cx="1788054" cy="481330"/>
          </a:xfrm>
          <a:prstGeom prst="rect">
            <a:avLst/>
          </a:prstGeom>
        </p:spPr>
        <p:txBody>
          <a:bodyPr lIns="0" tIns="0" rIns="0" bIns="0" rtlCol="0" anchor="t">
            <a:spAutoFit/>
          </a:bodyPr>
          <a:lstStyle/>
          <a:p>
            <a:pPr algn="ctr">
              <a:lnSpc>
                <a:spcPts val="3919"/>
              </a:lnSpc>
              <a:spcBef>
                <a:spcPct val="0"/>
              </a:spcBef>
            </a:pPr>
            <a:r>
              <a:rPr lang="en-US" sz="2799">
                <a:solidFill>
                  <a:srgbClr val="566490"/>
                </a:solidFill>
                <a:latin typeface="Canva Sans Bold"/>
              </a:rPr>
              <a:t>Example 4</a:t>
            </a:r>
          </a:p>
        </p:txBody>
      </p:sp>
      <p:sp>
        <p:nvSpPr>
          <p:cNvPr id="3" name="TextBox 3"/>
          <p:cNvSpPr txBox="1"/>
          <p:nvPr/>
        </p:nvSpPr>
        <p:spPr>
          <a:xfrm>
            <a:off x="1367590" y="1482807"/>
            <a:ext cx="15262848" cy="464820"/>
          </a:xfrm>
          <a:prstGeom prst="rect">
            <a:avLst/>
          </a:prstGeom>
        </p:spPr>
        <p:txBody>
          <a:bodyPr lIns="0" tIns="0" rIns="0" bIns="0" rtlCol="0" anchor="t">
            <a:spAutoFit/>
          </a:bodyPr>
          <a:lstStyle/>
          <a:p>
            <a:pPr>
              <a:lnSpc>
                <a:spcPts val="3779"/>
              </a:lnSpc>
              <a:spcBef>
                <a:spcPct val="0"/>
              </a:spcBef>
            </a:pPr>
            <a:r>
              <a:rPr lang="en-US" sz="2700">
                <a:solidFill>
                  <a:srgbClr val="000000"/>
                </a:solidFill>
                <a:latin typeface="Canva Sans"/>
              </a:rPr>
              <a:t>Write a Python program that reads a number from a user and then displays the following:</a:t>
            </a:r>
          </a:p>
        </p:txBody>
      </p:sp>
      <p:sp>
        <p:nvSpPr>
          <p:cNvPr id="4" name="TextBox 4"/>
          <p:cNvSpPr txBox="1"/>
          <p:nvPr/>
        </p:nvSpPr>
        <p:spPr>
          <a:xfrm>
            <a:off x="1686501" y="2590323"/>
            <a:ext cx="14459977" cy="18199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1. If the number is greater than 10 and less than 20</a:t>
            </a:r>
          </a:p>
          <a:p>
            <a:pPr>
              <a:lnSpc>
                <a:spcPts val="3640"/>
              </a:lnSpc>
              <a:spcBef>
                <a:spcPct val="0"/>
              </a:spcBef>
            </a:pPr>
            <a:r>
              <a:rPr lang="en-US" sz="2600">
                <a:solidFill>
                  <a:srgbClr val="000000"/>
                </a:solidFill>
                <a:latin typeface="Canva Sans Bold"/>
              </a:rPr>
              <a:t>2. If the number is greater than 10 or less than 20</a:t>
            </a:r>
          </a:p>
          <a:p>
            <a:pPr>
              <a:lnSpc>
                <a:spcPts val="3640"/>
              </a:lnSpc>
              <a:spcBef>
                <a:spcPct val="0"/>
              </a:spcBef>
            </a:pPr>
            <a:r>
              <a:rPr lang="en-US" sz="2600">
                <a:solidFill>
                  <a:srgbClr val="000000"/>
                </a:solidFill>
                <a:latin typeface="Canva Sans Bold"/>
              </a:rPr>
              <a:t>3. If the number is not greater than 10 and less than 20</a:t>
            </a:r>
          </a:p>
          <a:p>
            <a:pPr>
              <a:lnSpc>
                <a:spcPts val="3640"/>
              </a:lnSpc>
              <a:spcBef>
                <a:spcPct val="0"/>
              </a:spcBef>
            </a:pPr>
            <a:r>
              <a:rPr lang="en-US" sz="2600">
                <a:solidFill>
                  <a:srgbClr val="000000"/>
                </a:solidFill>
                <a:latin typeface="Canva Sans Bold"/>
              </a:rPr>
              <a:t>4. If the number is not greater than 10 or less than 20</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533400"/>
            <a:ext cx="5654411" cy="495300"/>
          </a:xfrm>
          <a:prstGeom prst="rect">
            <a:avLst/>
          </a:prstGeom>
        </p:spPr>
        <p:txBody>
          <a:bodyPr lIns="0" tIns="0" rIns="0" bIns="0" rtlCol="0" anchor="t">
            <a:spAutoFit/>
          </a:bodyPr>
          <a:lstStyle/>
          <a:p>
            <a:pPr algn="ctr">
              <a:lnSpc>
                <a:spcPts val="4199"/>
              </a:lnSpc>
              <a:spcBef>
                <a:spcPct val="0"/>
              </a:spcBef>
            </a:pPr>
            <a:r>
              <a:rPr lang="en-US" sz="2999">
                <a:solidFill>
                  <a:srgbClr val="566490"/>
                </a:solidFill>
                <a:latin typeface="Canva Sans Bold"/>
              </a:rPr>
              <a:t>Object-Oriented Programming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990600" y="876300"/>
            <a:ext cx="15392400" cy="7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5400" dirty="0"/>
              <a:t>مثال: إذا طلب العميل من المستخدم أن يكون قادرا على طلب ميزة ، فإن الحد الأقصى للانتظار بين الطلب والرد يعتبر ............  مثال: إذا طلب العميل من المستخدم أن يكون قادرا على تسجيل الدخول إلى النظام ، فإن هذه الميزة تعتبر ..........</a:t>
            </a:r>
            <a:endParaRPr lang="en-US" sz="5400" dirty="0"/>
          </a:p>
          <a:p>
            <a:pPr algn="ctr"/>
            <a:endParaRPr lang="en-US" dirty="0"/>
          </a:p>
        </p:txBody>
      </p:sp>
    </p:spTree>
    <p:extLst>
      <p:ext uri="{BB962C8B-B14F-4D97-AF65-F5344CB8AC3E}">
        <p14:creationId xmlns:p14="http://schemas.microsoft.com/office/powerpoint/2010/main" val="2079854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238863" y="483235"/>
            <a:ext cx="8328819" cy="863600"/>
          </a:xfrm>
          <a:prstGeom prst="rect">
            <a:avLst/>
          </a:prstGeom>
        </p:spPr>
        <p:txBody>
          <a:bodyPr lIns="0" tIns="0" rIns="0" bIns="0" rtlCol="0" anchor="t">
            <a:spAutoFit/>
          </a:bodyPr>
          <a:lstStyle/>
          <a:p>
            <a:pPr algn="ctr">
              <a:lnSpc>
                <a:spcPts val="7000"/>
              </a:lnSpc>
              <a:spcBef>
                <a:spcPct val="0"/>
              </a:spcBef>
            </a:pPr>
            <a:r>
              <a:rPr lang="en-US" sz="5000">
                <a:solidFill>
                  <a:srgbClr val="817CFF"/>
                </a:solidFill>
                <a:latin typeface="Canva Sans Bold"/>
              </a:rPr>
              <a:t>Designing the Architecture</a:t>
            </a:r>
          </a:p>
        </p:txBody>
      </p:sp>
      <p:sp>
        <p:nvSpPr>
          <p:cNvPr id="3" name="TextBox 3"/>
          <p:cNvSpPr txBox="1"/>
          <p:nvPr/>
        </p:nvSpPr>
        <p:spPr>
          <a:xfrm>
            <a:off x="573106" y="1864317"/>
            <a:ext cx="17714894" cy="3313430"/>
          </a:xfrm>
          <a:prstGeom prst="rect">
            <a:avLst/>
          </a:prstGeom>
        </p:spPr>
        <p:txBody>
          <a:bodyPr lIns="0" tIns="0" rIns="0" bIns="0" rtlCol="0" anchor="t">
            <a:spAutoFit/>
          </a:bodyPr>
          <a:lstStyle/>
          <a:p>
            <a:pPr>
              <a:lnSpc>
                <a:spcPts val="5320"/>
              </a:lnSpc>
              <a:spcBef>
                <a:spcPct val="0"/>
              </a:spcBef>
            </a:pPr>
            <a:r>
              <a:rPr lang="en-US" sz="3800">
                <a:solidFill>
                  <a:srgbClr val="000000"/>
                </a:solidFill>
                <a:latin typeface="Canva Sans"/>
              </a:rPr>
              <a:t>Based on the documented list of requirements in the defining requirement phase, a design architecture or more is proposed by the development team. </a:t>
            </a:r>
          </a:p>
          <a:p>
            <a:pPr>
              <a:lnSpc>
                <a:spcPts val="5320"/>
              </a:lnSpc>
              <a:spcBef>
                <a:spcPct val="0"/>
              </a:spcBef>
            </a:pPr>
            <a:r>
              <a:rPr lang="en-US" sz="3800">
                <a:solidFill>
                  <a:srgbClr val="000000"/>
                </a:solidFill>
                <a:latin typeface="Canva Sans"/>
              </a:rPr>
              <a:t>The proposed architecture comprises several components like </a:t>
            </a:r>
          </a:p>
          <a:p>
            <a:pPr>
              <a:lnSpc>
                <a:spcPts val="5320"/>
              </a:lnSpc>
              <a:spcBef>
                <a:spcPct val="0"/>
              </a:spcBef>
            </a:pPr>
            <a:r>
              <a:rPr lang="en-US" sz="3800">
                <a:solidFill>
                  <a:srgbClr val="000000"/>
                </a:solidFill>
                <a:latin typeface="Canva Sans"/>
              </a:rPr>
              <a:t>architecture, user interface, platforms, programming, communication techniques, and the required security.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581400" y="1562100"/>
            <a:ext cx="11201400" cy="7620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ar-EG" sz="6000" dirty="0"/>
              <a:t>استنادا إلى قائمة المتطلبات الموثقة في مرحلة تحديد المتطلبات ، يقترح فريق التطوير بنية تصميم أو أكثر.  تشتمل البنية المقترحة على عدة مكونات مثل الهندسة المعمارية وواجهة المستخدم والمنصات والبرمجة وتقنيات الاتصال والأمن المطلوب.</a:t>
            </a:r>
            <a:endParaRPr lang="en-US" sz="6000" dirty="0"/>
          </a:p>
        </p:txBody>
      </p:sp>
    </p:spTree>
    <p:extLst>
      <p:ext uri="{BB962C8B-B14F-4D97-AF65-F5344CB8AC3E}">
        <p14:creationId xmlns:p14="http://schemas.microsoft.com/office/powerpoint/2010/main" val="3680579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4512287" y="3448385"/>
            <a:ext cx="10353459" cy="6255469"/>
          </a:xfrm>
          <a:custGeom>
            <a:avLst/>
            <a:gdLst/>
            <a:ahLst/>
            <a:cxnLst/>
            <a:rect l="l" t="t" r="r" b="b"/>
            <a:pathLst>
              <a:path w="10353459" h="6255469">
                <a:moveTo>
                  <a:pt x="0" y="0"/>
                </a:moveTo>
                <a:lnTo>
                  <a:pt x="10353459" y="0"/>
                </a:lnTo>
                <a:lnTo>
                  <a:pt x="10353459" y="6255468"/>
                </a:lnTo>
                <a:lnTo>
                  <a:pt x="0" y="6255468"/>
                </a:lnTo>
                <a:lnTo>
                  <a:pt x="0" y="0"/>
                </a:lnTo>
                <a:close/>
              </a:path>
            </a:pathLst>
          </a:custGeom>
          <a:blipFill>
            <a:blip r:embed="rId2"/>
            <a:stretch>
              <a:fillRect t="-1180" b="-1180"/>
            </a:stretch>
          </a:blipFill>
        </p:spPr>
      </p:sp>
      <p:sp>
        <p:nvSpPr>
          <p:cNvPr id="3" name="TextBox 3"/>
          <p:cNvSpPr txBox="1"/>
          <p:nvPr/>
        </p:nvSpPr>
        <p:spPr>
          <a:xfrm>
            <a:off x="596966" y="349250"/>
            <a:ext cx="5308145"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000000"/>
                </a:solidFill>
                <a:latin typeface="Canva Sans Bold"/>
              </a:rPr>
              <a:t>Architecture:</a:t>
            </a:r>
          </a:p>
        </p:txBody>
      </p:sp>
      <p:sp>
        <p:nvSpPr>
          <p:cNvPr id="4" name="TextBox 4"/>
          <p:cNvSpPr txBox="1"/>
          <p:nvPr/>
        </p:nvSpPr>
        <p:spPr>
          <a:xfrm>
            <a:off x="875489" y="1411127"/>
            <a:ext cx="17412511" cy="1180465"/>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Canva Sans"/>
              </a:rPr>
              <a:t>The architecture defines the whole system with its components and the relationships among these components.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3962400" y="1181100"/>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00400" y="1181100"/>
            <a:ext cx="12192000" cy="693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تحدد البنية النظام بأكمله بمكوناته والعلاقات بين هذه المكونات.</a:t>
            </a:r>
            <a:endPar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8886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3418433" y="168999"/>
            <a:ext cx="2443552" cy="1561957"/>
          </a:xfrm>
          <a:custGeom>
            <a:avLst/>
            <a:gdLst/>
            <a:ahLst/>
            <a:cxnLst/>
            <a:rect l="l" t="t" r="r" b="b"/>
            <a:pathLst>
              <a:path w="2443552" h="1561957">
                <a:moveTo>
                  <a:pt x="0" y="0"/>
                </a:moveTo>
                <a:lnTo>
                  <a:pt x="2443552" y="0"/>
                </a:lnTo>
                <a:lnTo>
                  <a:pt x="2443552" y="1561956"/>
                </a:lnTo>
                <a:lnTo>
                  <a:pt x="0" y="1561956"/>
                </a:lnTo>
                <a:lnTo>
                  <a:pt x="0" y="0"/>
                </a:lnTo>
                <a:close/>
              </a:path>
            </a:pathLst>
          </a:custGeom>
          <a:blipFill>
            <a:blip r:embed="rId2"/>
            <a:stretch>
              <a:fillRect/>
            </a:stretch>
          </a:blipFill>
        </p:spPr>
      </p:sp>
      <p:sp>
        <p:nvSpPr>
          <p:cNvPr id="3" name="Freeform 3"/>
          <p:cNvSpPr/>
          <p:nvPr/>
        </p:nvSpPr>
        <p:spPr>
          <a:xfrm>
            <a:off x="14263705" y="2587787"/>
            <a:ext cx="2175189" cy="1997813"/>
          </a:xfrm>
          <a:custGeom>
            <a:avLst/>
            <a:gdLst/>
            <a:ahLst/>
            <a:cxnLst/>
            <a:rect l="l" t="t" r="r" b="b"/>
            <a:pathLst>
              <a:path w="2175189" h="1997813">
                <a:moveTo>
                  <a:pt x="0" y="0"/>
                </a:moveTo>
                <a:lnTo>
                  <a:pt x="2175189" y="0"/>
                </a:lnTo>
                <a:lnTo>
                  <a:pt x="2175189" y="1997813"/>
                </a:lnTo>
                <a:lnTo>
                  <a:pt x="0" y="1997813"/>
                </a:lnTo>
                <a:lnTo>
                  <a:pt x="0" y="0"/>
                </a:lnTo>
                <a:close/>
              </a:path>
            </a:pathLst>
          </a:custGeom>
          <a:blipFill>
            <a:blip r:embed="rId3"/>
            <a:stretch>
              <a:fillRect/>
            </a:stretch>
          </a:blipFill>
        </p:spPr>
      </p:sp>
      <p:sp>
        <p:nvSpPr>
          <p:cNvPr id="4" name="Freeform 4"/>
          <p:cNvSpPr/>
          <p:nvPr/>
        </p:nvSpPr>
        <p:spPr>
          <a:xfrm>
            <a:off x="13736144" y="6156330"/>
            <a:ext cx="2702750" cy="1953673"/>
          </a:xfrm>
          <a:custGeom>
            <a:avLst/>
            <a:gdLst/>
            <a:ahLst/>
            <a:cxnLst/>
            <a:rect l="l" t="t" r="r" b="b"/>
            <a:pathLst>
              <a:path w="2702750" h="1953673">
                <a:moveTo>
                  <a:pt x="0" y="0"/>
                </a:moveTo>
                <a:lnTo>
                  <a:pt x="2702750" y="0"/>
                </a:lnTo>
                <a:lnTo>
                  <a:pt x="2702750" y="1953673"/>
                </a:lnTo>
                <a:lnTo>
                  <a:pt x="0" y="1953673"/>
                </a:lnTo>
                <a:lnTo>
                  <a:pt x="0" y="0"/>
                </a:lnTo>
                <a:close/>
              </a:path>
            </a:pathLst>
          </a:custGeom>
          <a:blipFill>
            <a:blip r:embed="rId4"/>
            <a:stretch>
              <a:fillRect/>
            </a:stretch>
          </a:blipFill>
        </p:spPr>
      </p:sp>
      <p:sp>
        <p:nvSpPr>
          <p:cNvPr id="5" name="TextBox 5"/>
          <p:cNvSpPr txBox="1"/>
          <p:nvPr/>
        </p:nvSpPr>
        <p:spPr>
          <a:xfrm>
            <a:off x="1088562" y="349250"/>
            <a:ext cx="3967692"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2.User Interface</a:t>
            </a:r>
          </a:p>
        </p:txBody>
      </p:sp>
      <p:sp>
        <p:nvSpPr>
          <p:cNvPr id="6" name="TextBox 6"/>
          <p:cNvSpPr txBox="1"/>
          <p:nvPr/>
        </p:nvSpPr>
        <p:spPr>
          <a:xfrm>
            <a:off x="1088562" y="3385098"/>
            <a:ext cx="6055651"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Canva Sans Bold"/>
              </a:rPr>
              <a:t>3. Platforms</a:t>
            </a:r>
          </a:p>
        </p:txBody>
      </p:sp>
      <p:sp>
        <p:nvSpPr>
          <p:cNvPr id="7" name="TextBox 7"/>
          <p:cNvSpPr txBox="1"/>
          <p:nvPr/>
        </p:nvSpPr>
        <p:spPr>
          <a:xfrm>
            <a:off x="1028700" y="6755341"/>
            <a:ext cx="10393303" cy="6794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Canva Sans Bold"/>
              </a:rPr>
              <a:t>4. Communication Techniques</a:t>
            </a:r>
          </a:p>
        </p:txBody>
      </p:sp>
      <p:sp>
        <p:nvSpPr>
          <p:cNvPr id="8" name="TextBox 8"/>
          <p:cNvSpPr txBox="1"/>
          <p:nvPr/>
        </p:nvSpPr>
        <p:spPr>
          <a:xfrm>
            <a:off x="1088562" y="1540037"/>
            <a:ext cx="17199438" cy="1047750"/>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Canva Sans"/>
              </a:rPr>
              <a:t>The user interface defines the way that the user communicates with the system and how the system into acts in turn with the user.</a:t>
            </a:r>
          </a:p>
        </p:txBody>
      </p:sp>
      <p:sp>
        <p:nvSpPr>
          <p:cNvPr id="9" name="TextBox 9"/>
          <p:cNvSpPr txBox="1"/>
          <p:nvPr/>
        </p:nvSpPr>
        <p:spPr>
          <a:xfrm>
            <a:off x="1028700" y="4348427"/>
            <a:ext cx="17199438" cy="1661795"/>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a:rPr>
              <a:t>Programming defines the programming paradigms of the system. It is not only the programming language but also, the used technique in programming and solving the problem.</a:t>
            </a:r>
          </a:p>
        </p:txBody>
      </p:sp>
      <p:sp>
        <p:nvSpPr>
          <p:cNvPr id="10" name="TextBox 10"/>
          <p:cNvSpPr txBox="1"/>
          <p:nvPr/>
        </p:nvSpPr>
        <p:spPr>
          <a:xfrm>
            <a:off x="1088562" y="7799831"/>
            <a:ext cx="16230600" cy="1661795"/>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a:rPr>
              <a:t>Communication techniques define the protocols needed for the system modules to communicate with each other and the way that the system will communicate with the data center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914400" y="1866900"/>
            <a:ext cx="14097000" cy="510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8000" dirty="0"/>
              <a:t>أساسيات البرمجيات والبرمجة</a:t>
            </a:r>
            <a:endParaRPr lang="en-US" sz="8000" dirty="0"/>
          </a:p>
        </p:txBody>
      </p:sp>
    </p:spTree>
    <p:extLst>
      <p:ext uri="{BB962C8B-B14F-4D97-AF65-F5344CB8AC3E}">
        <p14:creationId xmlns:p14="http://schemas.microsoft.com/office/powerpoint/2010/main" val="3356104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8600" y="1028700"/>
            <a:ext cx="16992600" cy="22098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ar-EG" sz="4000" dirty="0">
                <a:latin typeface="Arial Black" panose="020B0A04020102020204" pitchFamily="34" charset="0"/>
              </a:rPr>
              <a:t>حدد واجهة المستخدم الطريقة التي يتواصل بها المستخدم مع النظام وكيف يعمل النظام بدوره مع المستخدم.</a:t>
            </a:r>
            <a:endParaRPr lang="en-US" sz="4000" dirty="0">
              <a:latin typeface="Arial Black" panose="020B0A04020102020204" pitchFamily="34" charset="0"/>
            </a:endParaRPr>
          </a:p>
        </p:txBody>
      </p:sp>
      <p:sp>
        <p:nvSpPr>
          <p:cNvPr id="3" name="Flowchart: Process 2"/>
          <p:cNvSpPr/>
          <p:nvPr/>
        </p:nvSpPr>
        <p:spPr>
          <a:xfrm>
            <a:off x="393700" y="3771900"/>
            <a:ext cx="16840200" cy="2743200"/>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r-EG" sz="4400" dirty="0"/>
              <a:t>تحدد البرمجة نماذج البرمجة للنظام. إنها ليست لغة البرمجة فحسب ، بل أيضا التقنية المستخدمة في البرمجة وحل المشكلة.</a:t>
            </a:r>
            <a:endParaRPr lang="en-US" sz="4400" dirty="0"/>
          </a:p>
        </p:txBody>
      </p:sp>
      <p:sp>
        <p:nvSpPr>
          <p:cNvPr id="4" name="Snip Same Side Corner Rectangle 3"/>
          <p:cNvSpPr/>
          <p:nvPr/>
        </p:nvSpPr>
        <p:spPr>
          <a:xfrm>
            <a:off x="749300" y="6819900"/>
            <a:ext cx="16459200" cy="2590800"/>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ar-EG" sz="4400" dirty="0"/>
              <a:t>تحدد تقنيات الاتصال البروتوكولات اللازمة لوحدات النظام للتواصل مع بعضها البعض والطريقة التي سيتواصل بها النظام مع مركز البيانات</a:t>
            </a:r>
            <a:endParaRPr lang="en-US" sz="4400" dirty="0"/>
          </a:p>
        </p:txBody>
      </p:sp>
    </p:spTree>
    <p:extLst>
      <p:ext uri="{BB962C8B-B14F-4D97-AF65-F5344CB8AC3E}">
        <p14:creationId xmlns:p14="http://schemas.microsoft.com/office/powerpoint/2010/main" val="2367283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3998986" y="636720"/>
            <a:ext cx="2181075" cy="1861184"/>
          </a:xfrm>
          <a:custGeom>
            <a:avLst/>
            <a:gdLst/>
            <a:ahLst/>
            <a:cxnLst/>
            <a:rect l="l" t="t" r="r" b="b"/>
            <a:pathLst>
              <a:path w="2181075" h="1861184">
                <a:moveTo>
                  <a:pt x="0" y="0"/>
                </a:moveTo>
                <a:lnTo>
                  <a:pt x="2181076" y="0"/>
                </a:lnTo>
                <a:lnTo>
                  <a:pt x="2181076" y="1861184"/>
                </a:lnTo>
                <a:lnTo>
                  <a:pt x="0" y="1861184"/>
                </a:lnTo>
                <a:lnTo>
                  <a:pt x="0" y="0"/>
                </a:lnTo>
                <a:close/>
              </a:path>
            </a:pathLst>
          </a:custGeom>
          <a:blipFill>
            <a:blip r:embed="rId2"/>
            <a:stretch>
              <a:fillRect/>
            </a:stretch>
          </a:blipFill>
        </p:spPr>
      </p:sp>
      <p:sp>
        <p:nvSpPr>
          <p:cNvPr id="3" name="TextBox 3"/>
          <p:cNvSpPr txBox="1"/>
          <p:nvPr/>
        </p:nvSpPr>
        <p:spPr>
          <a:xfrm>
            <a:off x="756104" y="1347287"/>
            <a:ext cx="2640806"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anva Sans Bold"/>
              </a:rPr>
              <a:t>5. Security</a:t>
            </a:r>
          </a:p>
        </p:txBody>
      </p:sp>
      <p:sp>
        <p:nvSpPr>
          <p:cNvPr id="4" name="TextBox 4"/>
          <p:cNvSpPr txBox="1"/>
          <p:nvPr/>
        </p:nvSpPr>
        <p:spPr>
          <a:xfrm>
            <a:off x="756104" y="2742426"/>
            <a:ext cx="18288000" cy="1661795"/>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Canva Sans"/>
              </a:rPr>
              <a:t>Security defines the security techniques needed to protect an application like encryption techniques or protection of the data centers. </a:t>
            </a:r>
          </a:p>
          <a:p>
            <a:pPr>
              <a:lnSpc>
                <a:spcPts val="4480"/>
              </a:lnSpc>
              <a:spcBef>
                <a:spcPct val="0"/>
              </a:spcBef>
            </a:pPr>
            <a:r>
              <a:rPr lang="en-US" sz="3200">
                <a:solidFill>
                  <a:srgbClr val="000000"/>
                </a:solidFill>
                <a:latin typeface="Canva Sans"/>
              </a:rPr>
              <a:t>Systems should be developed securely and resistant to attacks.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90800" y="1181100"/>
            <a:ext cx="13411200" cy="7467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ar-EG" sz="8800" dirty="0"/>
              <a:t>يحدد الأمان تقنيات الأمان اللازمة لحماية تطبيق مثل تقنيات التشفير أو حماية مراكز البيانات.  يجب تطوير الأنظمة بشكل آمن ومقاومة للهجمات.</a:t>
            </a:r>
            <a:endParaRPr lang="en-US" sz="8800" dirty="0"/>
          </a:p>
        </p:txBody>
      </p:sp>
    </p:spTree>
    <p:extLst>
      <p:ext uri="{BB962C8B-B14F-4D97-AF65-F5344CB8AC3E}">
        <p14:creationId xmlns:p14="http://schemas.microsoft.com/office/powerpoint/2010/main" val="976962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338726" y="508000"/>
            <a:ext cx="6208712" cy="863600"/>
          </a:xfrm>
          <a:prstGeom prst="rect">
            <a:avLst/>
          </a:prstGeom>
        </p:spPr>
        <p:txBody>
          <a:bodyPr lIns="0" tIns="0" rIns="0" bIns="0" rtlCol="0" anchor="t">
            <a:spAutoFit/>
          </a:bodyPr>
          <a:lstStyle/>
          <a:p>
            <a:pPr algn="ctr">
              <a:lnSpc>
                <a:spcPts val="7000"/>
              </a:lnSpc>
              <a:spcBef>
                <a:spcPct val="0"/>
              </a:spcBef>
            </a:pPr>
            <a:r>
              <a:rPr lang="en-US" sz="5000">
                <a:solidFill>
                  <a:srgbClr val="817CFF"/>
                </a:solidFill>
                <a:latin typeface="Canva Sans Bold"/>
              </a:rPr>
              <a:t>Building the System</a:t>
            </a:r>
          </a:p>
        </p:txBody>
      </p:sp>
      <p:sp>
        <p:nvSpPr>
          <p:cNvPr id="3" name="TextBox 3"/>
          <p:cNvSpPr txBox="1"/>
          <p:nvPr/>
        </p:nvSpPr>
        <p:spPr>
          <a:xfrm>
            <a:off x="1028700" y="2098509"/>
            <a:ext cx="16230600" cy="3362118"/>
          </a:xfrm>
          <a:prstGeom prst="rect">
            <a:avLst/>
          </a:prstGeom>
        </p:spPr>
        <p:txBody>
          <a:bodyPr lIns="0" tIns="0" rIns="0" bIns="0" rtlCol="0" anchor="t">
            <a:spAutoFit/>
          </a:bodyPr>
          <a:lstStyle/>
          <a:p>
            <a:pPr>
              <a:lnSpc>
                <a:spcPts val="4458"/>
              </a:lnSpc>
              <a:spcBef>
                <a:spcPct val="0"/>
              </a:spcBef>
            </a:pPr>
            <a:r>
              <a:rPr lang="en-US" sz="3184" dirty="0">
                <a:solidFill>
                  <a:srgbClr val="000000"/>
                </a:solidFill>
                <a:latin typeface="Canva Sans"/>
              </a:rPr>
              <a:t>In this stage, the real development of the system begins. The requirement gathered and defined in the previous stages will be implemented based on the planned specifications.</a:t>
            </a:r>
          </a:p>
          <a:p>
            <a:pPr>
              <a:lnSpc>
                <a:spcPts val="4458"/>
              </a:lnSpc>
              <a:spcBef>
                <a:spcPct val="0"/>
              </a:spcBef>
            </a:pPr>
            <a:r>
              <a:rPr lang="en-US" sz="3184" dirty="0">
                <a:solidFill>
                  <a:srgbClr val="000000"/>
                </a:solidFill>
                <a:latin typeface="Canva Sans"/>
              </a:rPr>
              <a:t>The development team is also responsible for documenting the code they wrote. In some cases, the development team is responsible for testing some modules of the system.</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914400" y="1028700"/>
            <a:ext cx="15011400" cy="8001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Rectangle 2"/>
          <p:cNvSpPr/>
          <p:nvPr/>
        </p:nvSpPr>
        <p:spPr>
          <a:xfrm>
            <a:off x="3962400" y="2445008"/>
            <a:ext cx="8305800" cy="4832092"/>
          </a:xfrm>
          <a:prstGeom prst="rect">
            <a:avLst/>
          </a:prstGeom>
        </p:spPr>
        <p:txBody>
          <a:bodyPr wrap="square">
            <a:spAutoFit/>
          </a:bodyPr>
          <a:lstStyle/>
          <a:p>
            <a:r>
              <a:rPr lang="ar-EG" sz="4400" dirty="0"/>
              <a:t>في هذه المرحلة ، يبدأ التطور الحقيقي للنظام. سيتم تنفيذ المتطلبات التي تم جمعها وتحديدها في المراحل السابقة بناء على المواصفات المخطط لها. فريق التطوير مسؤول أيضا عن توثيق الكود الذي كتبوه. في بعض الحالات ، يكون فريق التطوير مسؤولا عن اختبار بعض وحدات النظام.</a:t>
            </a:r>
            <a:endParaRPr lang="en-US" sz="4400" dirty="0"/>
          </a:p>
        </p:txBody>
      </p:sp>
    </p:spTree>
    <p:extLst>
      <p:ext uri="{BB962C8B-B14F-4D97-AF65-F5344CB8AC3E}">
        <p14:creationId xmlns:p14="http://schemas.microsoft.com/office/powerpoint/2010/main" val="3578445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195923" y="508000"/>
            <a:ext cx="5907617" cy="863600"/>
          </a:xfrm>
          <a:prstGeom prst="rect">
            <a:avLst/>
          </a:prstGeom>
        </p:spPr>
        <p:txBody>
          <a:bodyPr lIns="0" tIns="0" rIns="0" bIns="0" rtlCol="0" anchor="t">
            <a:spAutoFit/>
          </a:bodyPr>
          <a:lstStyle/>
          <a:p>
            <a:pPr algn="ctr">
              <a:lnSpc>
                <a:spcPts val="7000"/>
              </a:lnSpc>
              <a:spcBef>
                <a:spcPct val="0"/>
              </a:spcBef>
            </a:pPr>
            <a:r>
              <a:rPr lang="en-US" sz="5000">
                <a:solidFill>
                  <a:srgbClr val="817CFF"/>
                </a:solidFill>
                <a:latin typeface="Canva Sans Bold"/>
              </a:rPr>
              <a:t>Testing the System</a:t>
            </a:r>
          </a:p>
        </p:txBody>
      </p:sp>
      <p:sp>
        <p:nvSpPr>
          <p:cNvPr id="3" name="TextBox 3"/>
          <p:cNvSpPr txBox="1"/>
          <p:nvPr/>
        </p:nvSpPr>
        <p:spPr>
          <a:xfrm>
            <a:off x="900912" y="1937002"/>
            <a:ext cx="17387088" cy="2307730"/>
          </a:xfrm>
          <a:prstGeom prst="rect">
            <a:avLst/>
          </a:prstGeom>
        </p:spPr>
        <p:txBody>
          <a:bodyPr lIns="0" tIns="0" rIns="0" bIns="0" rtlCol="0" anchor="t">
            <a:spAutoFit/>
          </a:bodyPr>
          <a:lstStyle/>
          <a:p>
            <a:pPr>
              <a:lnSpc>
                <a:spcPts val="4577"/>
              </a:lnSpc>
              <a:spcBef>
                <a:spcPct val="0"/>
              </a:spcBef>
            </a:pPr>
            <a:r>
              <a:rPr lang="en-US" sz="3269">
                <a:solidFill>
                  <a:srgbClr val="000000"/>
                </a:solidFill>
                <a:latin typeface="Canva Sans"/>
              </a:rPr>
              <a:t>Testing the system is a critical step before deploying the system to users. The testing phase usually is associated with the testing team. The testing team is responsible for trying all the modules of the system, this thing is the overall system, reporting defects, and making sure that the system meets the defined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52600" y="647700"/>
            <a:ext cx="15240000" cy="76200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ar-EG" sz="6000" dirty="0"/>
              <a:t>يعد اختبار النظام خطوة حاسمة قبل نشر النظام للمستخدمين. عادة ما ترتبط مرحلة الاختبار بفريق الاختبار. فريق الاختبار مسؤول عن تجربة جميع وحدات النظام ، وهذا الشيء هو النظام العام ، والإبلاغ عن العيوب ، والتأكد من أن النظام يلبي المتطلبات المحددة.</a:t>
            </a:r>
            <a:endParaRPr lang="en-US" sz="6000" dirty="0"/>
          </a:p>
        </p:txBody>
      </p:sp>
    </p:spTree>
    <p:extLst>
      <p:ext uri="{BB962C8B-B14F-4D97-AF65-F5344CB8AC3E}">
        <p14:creationId xmlns:p14="http://schemas.microsoft.com/office/powerpoint/2010/main" val="2863751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497145" y="508000"/>
            <a:ext cx="9381463" cy="863600"/>
          </a:xfrm>
          <a:prstGeom prst="rect">
            <a:avLst/>
          </a:prstGeom>
        </p:spPr>
        <p:txBody>
          <a:bodyPr lIns="0" tIns="0" rIns="0" bIns="0" rtlCol="0" anchor="t">
            <a:spAutoFit/>
          </a:bodyPr>
          <a:lstStyle/>
          <a:p>
            <a:pPr algn="ctr">
              <a:lnSpc>
                <a:spcPts val="7000"/>
              </a:lnSpc>
              <a:spcBef>
                <a:spcPct val="0"/>
              </a:spcBef>
            </a:pPr>
            <a:r>
              <a:rPr lang="en-US" sz="5000">
                <a:solidFill>
                  <a:srgbClr val="817CFF"/>
                </a:solidFill>
                <a:latin typeface="Canva Sans Bold"/>
              </a:rPr>
              <a:t>Deployment and Maintenance</a:t>
            </a:r>
          </a:p>
        </p:txBody>
      </p:sp>
      <p:sp>
        <p:nvSpPr>
          <p:cNvPr id="3" name="TextBox 3"/>
          <p:cNvSpPr txBox="1"/>
          <p:nvPr/>
        </p:nvSpPr>
        <p:spPr>
          <a:xfrm>
            <a:off x="1028700" y="1807244"/>
            <a:ext cx="16230600" cy="3204119"/>
          </a:xfrm>
          <a:prstGeom prst="rect">
            <a:avLst/>
          </a:prstGeom>
        </p:spPr>
        <p:txBody>
          <a:bodyPr lIns="0" tIns="0" rIns="0" bIns="0" rtlCol="0" anchor="t">
            <a:spAutoFit/>
          </a:bodyPr>
          <a:lstStyle/>
          <a:p>
            <a:pPr>
              <a:lnSpc>
                <a:spcPts val="4280"/>
              </a:lnSpc>
              <a:spcBef>
                <a:spcPct val="0"/>
              </a:spcBef>
            </a:pPr>
            <a:r>
              <a:rPr lang="en-US" sz="3057">
                <a:solidFill>
                  <a:srgbClr val="000000"/>
                </a:solidFill>
                <a:latin typeface="Canva Sans"/>
              </a:rPr>
              <a:t>Once the system is tested and ensured that there are no failures and the requirements are met, it can be deployed for the users.</a:t>
            </a:r>
          </a:p>
          <a:p>
            <a:pPr>
              <a:lnSpc>
                <a:spcPts val="4280"/>
              </a:lnSpc>
              <a:spcBef>
                <a:spcPct val="0"/>
              </a:spcBef>
            </a:pPr>
            <a:r>
              <a:rPr lang="en-US" sz="3057">
                <a:solidFill>
                  <a:srgbClr val="000000"/>
                </a:solidFill>
                <a:latin typeface="Canva Sans"/>
              </a:rPr>
              <a:t>Once the system is deployed, feedback can be received from the users and then maintenance can be done on the system. </a:t>
            </a:r>
          </a:p>
          <a:p>
            <a:pPr>
              <a:lnSpc>
                <a:spcPts val="4280"/>
              </a:lnSpc>
              <a:spcBef>
                <a:spcPct val="0"/>
              </a:spcBef>
            </a:pPr>
            <a:r>
              <a:rPr lang="en-US" sz="3057">
                <a:solidFill>
                  <a:srgbClr val="000000"/>
                </a:solidFill>
                <a:latin typeface="Canva Sans"/>
              </a:rPr>
              <a:t>Maintenance means handling shortages did not cover through the testing phase, or handling cases were not taken into consideration in the development stage.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09800" y="800100"/>
            <a:ext cx="13335000" cy="82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209800" y="825500"/>
            <a:ext cx="13335000" cy="822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800" dirty="0"/>
              <a:t>بمجرد اختبار النظام والتأكد من عدم وجود أعطال وتلبية المتطلبات ، يمكن نشره للمستخدمين. بمجرد نشر النظام ، يمكن تلقي التعليقات من المستخدمين ومن ثم يمكن إجراء الصيانة على النظام.  الصيانة تعني أن التعامل مع النقص لم يتم تغطيته خلال مرحلة الاختبار ، أو لم يتم أخذ حالات المناولة في الاعتبار في مرحلة التطوير.</a:t>
            </a:r>
            <a:endParaRPr lang="en-US" sz="4800" dirty="0"/>
          </a:p>
        </p:txBody>
      </p:sp>
    </p:spTree>
    <p:extLst>
      <p:ext uri="{BB962C8B-B14F-4D97-AF65-F5344CB8AC3E}">
        <p14:creationId xmlns:p14="http://schemas.microsoft.com/office/powerpoint/2010/main" val="3732637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6703727" y="650186"/>
            <a:ext cx="4522391" cy="927100"/>
          </a:xfrm>
          <a:prstGeom prst="rect">
            <a:avLst/>
          </a:prstGeom>
        </p:spPr>
        <p:txBody>
          <a:bodyPr lIns="0" tIns="0" rIns="0" bIns="0" rtlCol="0" anchor="t">
            <a:spAutoFit/>
          </a:bodyPr>
          <a:lstStyle/>
          <a:p>
            <a:pPr algn="ctr">
              <a:lnSpc>
                <a:spcPts val="7699"/>
              </a:lnSpc>
              <a:spcBef>
                <a:spcPct val="0"/>
              </a:spcBef>
            </a:pPr>
            <a:r>
              <a:rPr lang="en-US" sz="5499">
                <a:solidFill>
                  <a:srgbClr val="566490"/>
                </a:solidFill>
                <a:latin typeface="Canva Sans Bold"/>
              </a:rPr>
              <a:t>SDLC Models</a:t>
            </a:r>
          </a:p>
        </p:txBody>
      </p:sp>
      <p:sp>
        <p:nvSpPr>
          <p:cNvPr id="3" name="TextBox 3"/>
          <p:cNvSpPr txBox="1"/>
          <p:nvPr/>
        </p:nvSpPr>
        <p:spPr>
          <a:xfrm>
            <a:off x="900656" y="2371445"/>
            <a:ext cx="16562888" cy="5537760"/>
          </a:xfrm>
          <a:prstGeom prst="rect">
            <a:avLst/>
          </a:prstGeom>
        </p:spPr>
        <p:txBody>
          <a:bodyPr lIns="0" tIns="0" rIns="0" bIns="0" rtlCol="0" anchor="t">
            <a:spAutoFit/>
          </a:bodyPr>
          <a:lstStyle/>
          <a:p>
            <a:pPr>
              <a:lnSpc>
                <a:spcPts val="4879"/>
              </a:lnSpc>
              <a:spcBef>
                <a:spcPct val="0"/>
              </a:spcBef>
            </a:pPr>
            <a:r>
              <a:rPr lang="en-US" sz="3485" dirty="0">
                <a:solidFill>
                  <a:srgbClr val="000000"/>
                </a:solidFill>
                <a:latin typeface="Canva Sans"/>
              </a:rPr>
              <a:t>The Software Development Life Cycle has different models that follow the previous stages. These models are known as software development approaches models which follow a set of steps that ensures success in each process of software development.</a:t>
            </a:r>
          </a:p>
          <a:p>
            <a:pPr>
              <a:lnSpc>
                <a:spcPts val="4879"/>
              </a:lnSpc>
              <a:spcBef>
                <a:spcPct val="0"/>
              </a:spcBef>
            </a:pPr>
            <a:r>
              <a:rPr lang="en-US" sz="3485" dirty="0">
                <a:solidFill>
                  <a:srgbClr val="000000"/>
                </a:solidFill>
                <a:latin typeface="Canva Sans"/>
              </a:rPr>
              <a:t> </a:t>
            </a:r>
          </a:p>
          <a:p>
            <a:pPr>
              <a:lnSpc>
                <a:spcPts val="4879"/>
              </a:lnSpc>
              <a:spcBef>
                <a:spcPct val="0"/>
              </a:spcBef>
            </a:pPr>
            <a:r>
              <a:rPr lang="en-US" sz="3485" dirty="0">
                <a:solidFill>
                  <a:srgbClr val="000000"/>
                </a:solidFill>
                <a:latin typeface="Canva Sans"/>
              </a:rPr>
              <a:t>some of the most popular software development life cycle models. </a:t>
            </a:r>
          </a:p>
          <a:p>
            <a:pPr marL="752447" lvl="1" indent="-376224">
              <a:lnSpc>
                <a:spcPts val="4879"/>
              </a:lnSpc>
              <a:buFont typeface="Arial"/>
              <a:buChar char="•"/>
            </a:pPr>
            <a:r>
              <a:rPr lang="en-US" sz="3485" dirty="0">
                <a:solidFill>
                  <a:srgbClr val="000000"/>
                </a:solidFill>
                <a:latin typeface="Canva Sans Bold"/>
              </a:rPr>
              <a:t>Iterative model. </a:t>
            </a:r>
          </a:p>
          <a:p>
            <a:pPr marL="752447" lvl="1" indent="-376224">
              <a:lnSpc>
                <a:spcPts val="4879"/>
              </a:lnSpc>
              <a:buFont typeface="Arial"/>
              <a:buChar char="•"/>
            </a:pPr>
            <a:r>
              <a:rPr lang="en-US" sz="3485" dirty="0">
                <a:solidFill>
                  <a:srgbClr val="000000"/>
                </a:solidFill>
                <a:latin typeface="Canva Sans Bold"/>
              </a:rPr>
              <a:t>Waterfall model. </a:t>
            </a:r>
          </a:p>
          <a:p>
            <a:pPr marL="752447" lvl="1" indent="-376224">
              <a:lnSpc>
                <a:spcPts val="4879"/>
              </a:lnSpc>
              <a:buFont typeface="Arial"/>
              <a:buChar char="•"/>
            </a:pPr>
            <a:r>
              <a:rPr lang="en-US" sz="3485" dirty="0">
                <a:solidFill>
                  <a:srgbClr val="000000"/>
                </a:solidFill>
                <a:latin typeface="Canva Sans Bold"/>
              </a:rPr>
              <a:t>Agile model.</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804358" y="-359387"/>
            <a:ext cx="8665944" cy="10931810"/>
          </a:xfrm>
          <a:custGeom>
            <a:avLst/>
            <a:gdLst/>
            <a:ahLst/>
            <a:cxnLst/>
            <a:rect l="l" t="t" r="r" b="b"/>
            <a:pathLst>
              <a:path w="8665944" h="10931810">
                <a:moveTo>
                  <a:pt x="0" y="0"/>
                </a:moveTo>
                <a:lnTo>
                  <a:pt x="8665944" y="0"/>
                </a:lnTo>
                <a:lnTo>
                  <a:pt x="8665944" y="10931810"/>
                </a:lnTo>
                <a:lnTo>
                  <a:pt x="0" y="109318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568932">
            <a:off x="15282144" y="5728523"/>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6190582">
            <a:off x="14690204" y="339083"/>
            <a:ext cx="1514128" cy="1379233"/>
          </a:xfrm>
          <a:custGeom>
            <a:avLst/>
            <a:gdLst/>
            <a:ahLst/>
            <a:cxnLst/>
            <a:rect l="l" t="t" r="r" b="b"/>
            <a:pathLst>
              <a:path w="1514128" h="1379233">
                <a:moveTo>
                  <a:pt x="0" y="0"/>
                </a:moveTo>
                <a:lnTo>
                  <a:pt x="1514128" y="0"/>
                </a:lnTo>
                <a:lnTo>
                  <a:pt x="1514128" y="1379234"/>
                </a:lnTo>
                <a:lnTo>
                  <a:pt x="0" y="137923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4414394" y="3068191"/>
            <a:ext cx="9513342" cy="3521075"/>
          </a:xfrm>
          <a:prstGeom prst="rect">
            <a:avLst/>
          </a:prstGeom>
        </p:spPr>
        <p:txBody>
          <a:bodyPr lIns="0" tIns="0" rIns="0" bIns="0" rtlCol="0" anchor="t">
            <a:spAutoFit/>
          </a:bodyPr>
          <a:lstStyle/>
          <a:p>
            <a:pPr algn="ctr">
              <a:lnSpc>
                <a:spcPts val="7000"/>
              </a:lnSpc>
              <a:spcBef>
                <a:spcPct val="0"/>
              </a:spcBef>
            </a:pPr>
            <a:r>
              <a:rPr lang="en-US" sz="5000" dirty="0">
                <a:solidFill>
                  <a:srgbClr val="FBF7F1"/>
                </a:solidFill>
                <a:latin typeface="Canva Sans Bold"/>
              </a:rPr>
              <a:t>1. Prepare a plan </a:t>
            </a:r>
          </a:p>
          <a:p>
            <a:pPr algn="ctr">
              <a:lnSpc>
                <a:spcPts val="7000"/>
              </a:lnSpc>
              <a:spcBef>
                <a:spcPct val="0"/>
              </a:spcBef>
            </a:pPr>
            <a:r>
              <a:rPr lang="en-US" sz="5000" dirty="0">
                <a:solidFill>
                  <a:srgbClr val="FBF7F1"/>
                </a:solidFill>
                <a:latin typeface="Canva Sans Bold"/>
              </a:rPr>
              <a:t>for simple</a:t>
            </a:r>
          </a:p>
          <a:p>
            <a:pPr algn="ctr">
              <a:lnSpc>
                <a:spcPts val="7000"/>
              </a:lnSpc>
              <a:spcBef>
                <a:spcPct val="0"/>
              </a:spcBef>
            </a:pPr>
            <a:r>
              <a:rPr lang="en-US" sz="5000" dirty="0">
                <a:solidFill>
                  <a:srgbClr val="FBF7F1"/>
                </a:solidFill>
                <a:latin typeface="Canva Sans Bold"/>
              </a:rPr>
              <a:t> software that </a:t>
            </a:r>
          </a:p>
          <a:p>
            <a:pPr algn="ctr">
              <a:lnSpc>
                <a:spcPts val="7000"/>
              </a:lnSpc>
              <a:spcBef>
                <a:spcPct val="0"/>
              </a:spcBef>
            </a:pPr>
            <a:r>
              <a:rPr lang="en-US" sz="5000" dirty="0">
                <a:solidFill>
                  <a:srgbClr val="FBF7F1"/>
                </a:solidFill>
                <a:latin typeface="Canva Sans Bold"/>
              </a:rPr>
              <a:t>meets specific tasks.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600200" y="876300"/>
            <a:ext cx="14859000" cy="8458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ar-EG" sz="6600" dirty="0"/>
              <a:t>تحتوي دورة حياة تطوير البرمجيات على نماذج مختلفة تتبع المراحل السابقة. تعرف هذه النماذج باسم نماذج مناهج تطوير البرمجيات التي تتبع مجموعة من الخطوات التي تضمن النجاح في كل عملية من عمليات تطوير البرمجيات.   بعض نماذج دورة حياة تطوير البرمجيات الأكثر شيوعا.  نموذج تكراري.  نموذج الشلال.  نموذج رشيق.</a:t>
            </a:r>
            <a:endParaRPr lang="en-US" sz="6600" dirty="0"/>
          </a:p>
        </p:txBody>
      </p:sp>
    </p:spTree>
    <p:extLst>
      <p:ext uri="{BB962C8B-B14F-4D97-AF65-F5344CB8AC3E}">
        <p14:creationId xmlns:p14="http://schemas.microsoft.com/office/powerpoint/2010/main" val="3476625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904999" y="3009900"/>
            <a:ext cx="13468613" cy="4567617"/>
          </a:xfrm>
          <a:custGeom>
            <a:avLst/>
            <a:gdLst/>
            <a:ahLst/>
            <a:cxnLst/>
            <a:rect l="l" t="t" r="r" b="b"/>
            <a:pathLst>
              <a:path w="13468613" h="4567617">
                <a:moveTo>
                  <a:pt x="0" y="0"/>
                </a:moveTo>
                <a:lnTo>
                  <a:pt x="13468613" y="0"/>
                </a:lnTo>
                <a:lnTo>
                  <a:pt x="13468613" y="4567616"/>
                </a:lnTo>
                <a:lnTo>
                  <a:pt x="0" y="4567616"/>
                </a:lnTo>
                <a:lnTo>
                  <a:pt x="0" y="0"/>
                </a:lnTo>
                <a:close/>
              </a:path>
            </a:pathLst>
          </a:custGeom>
          <a:blipFill>
            <a:blip r:embed="rId2"/>
            <a:stretch>
              <a:fillRect/>
            </a:stretch>
          </a:blipFill>
        </p:spPr>
      </p:sp>
      <p:sp>
        <p:nvSpPr>
          <p:cNvPr id="3" name="TextBox 3"/>
          <p:cNvSpPr txBox="1"/>
          <p:nvPr/>
        </p:nvSpPr>
        <p:spPr>
          <a:xfrm>
            <a:off x="1362538" y="759199"/>
            <a:ext cx="4583112" cy="811530"/>
          </a:xfrm>
          <a:prstGeom prst="rect">
            <a:avLst/>
          </a:prstGeom>
        </p:spPr>
        <p:txBody>
          <a:bodyPr lIns="0" tIns="0" rIns="0" bIns="0" rtlCol="0" anchor="t">
            <a:spAutoFit/>
          </a:bodyPr>
          <a:lstStyle/>
          <a:p>
            <a:pPr algn="ctr">
              <a:lnSpc>
                <a:spcPts val="6719"/>
              </a:lnSpc>
              <a:spcBef>
                <a:spcPct val="0"/>
              </a:spcBef>
            </a:pPr>
            <a:r>
              <a:rPr lang="en-US" sz="4800">
                <a:solidFill>
                  <a:srgbClr val="566490"/>
                </a:solidFill>
                <a:latin typeface="Canva Sans Bold"/>
              </a:rPr>
              <a:t>Iterative Model</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028700"/>
            <a:ext cx="13944600" cy="708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2"/>
          <p:cNvSpPr/>
          <p:nvPr/>
        </p:nvSpPr>
        <p:spPr>
          <a:xfrm>
            <a:off x="2219193" y="2300891"/>
            <a:ext cx="13468613" cy="4567617"/>
          </a:xfrm>
          <a:custGeom>
            <a:avLst/>
            <a:gdLst/>
            <a:ahLst/>
            <a:cxnLst/>
            <a:rect l="l" t="t" r="r" b="b"/>
            <a:pathLst>
              <a:path w="13468613" h="4567617">
                <a:moveTo>
                  <a:pt x="0" y="0"/>
                </a:moveTo>
                <a:lnTo>
                  <a:pt x="13468613" y="0"/>
                </a:lnTo>
                <a:lnTo>
                  <a:pt x="13468613" y="4567616"/>
                </a:lnTo>
                <a:lnTo>
                  <a:pt x="0" y="4567616"/>
                </a:lnTo>
                <a:lnTo>
                  <a:pt x="0" y="0"/>
                </a:lnTo>
                <a:close/>
              </a:path>
            </a:pathLst>
          </a:custGeom>
          <a:blipFill>
            <a:blip r:embed="rId2"/>
            <a:stretch>
              <a:fillRect/>
            </a:stretch>
          </a:blipFill>
        </p:spPr>
      </p:sp>
    </p:spTree>
    <p:extLst>
      <p:ext uri="{BB962C8B-B14F-4D97-AF65-F5344CB8AC3E}">
        <p14:creationId xmlns:p14="http://schemas.microsoft.com/office/powerpoint/2010/main" val="37234204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346714" y="1340077"/>
            <a:ext cx="16766465" cy="5681408"/>
          </a:xfrm>
          <a:prstGeom prst="rect">
            <a:avLst/>
          </a:prstGeom>
        </p:spPr>
        <p:txBody>
          <a:bodyPr lIns="0" tIns="0" rIns="0" bIns="0" rtlCol="0" anchor="t">
            <a:spAutoFit/>
          </a:bodyPr>
          <a:lstStyle/>
          <a:p>
            <a:pPr algn="just">
              <a:lnSpc>
                <a:spcPts val="4524"/>
              </a:lnSpc>
              <a:spcBef>
                <a:spcPct val="0"/>
              </a:spcBef>
            </a:pPr>
            <a:r>
              <a:rPr lang="en-US" sz="3231">
                <a:solidFill>
                  <a:srgbClr val="000000"/>
                </a:solidFill>
                <a:latin typeface="Canva Sans Bold"/>
              </a:rPr>
              <a:t>The iterative model </a:t>
            </a:r>
            <a:r>
              <a:rPr lang="en-US" sz="3231">
                <a:solidFill>
                  <a:srgbClr val="000000"/>
                </a:solidFill>
                <a:latin typeface="Canva Sans"/>
              </a:rPr>
              <a:t>starts with a simple implementation of a set of modules of the system and iteratively improves these subsets until the system completes. </a:t>
            </a:r>
          </a:p>
          <a:p>
            <a:pPr algn="just">
              <a:lnSpc>
                <a:spcPts val="4524"/>
              </a:lnSpc>
              <a:spcBef>
                <a:spcPct val="0"/>
              </a:spcBef>
            </a:pPr>
            <a:r>
              <a:rPr lang="en-US" sz="3231">
                <a:solidFill>
                  <a:srgbClr val="000000"/>
                </a:solidFill>
                <a:latin typeface="Canva Sans Bold"/>
              </a:rPr>
              <a:t>The core idea of the iterative model is to develop the system through repeated iterations in an incremental manner. </a:t>
            </a:r>
          </a:p>
          <a:p>
            <a:pPr algn="just">
              <a:lnSpc>
                <a:spcPts val="4524"/>
              </a:lnSpc>
              <a:spcBef>
                <a:spcPct val="0"/>
              </a:spcBef>
            </a:pPr>
            <a:endParaRPr lang="en-US" sz="3231">
              <a:solidFill>
                <a:srgbClr val="000000"/>
              </a:solidFill>
              <a:latin typeface="Canva Sans Bold"/>
            </a:endParaRPr>
          </a:p>
          <a:p>
            <a:pPr algn="just">
              <a:lnSpc>
                <a:spcPts val="4524"/>
              </a:lnSpc>
              <a:spcBef>
                <a:spcPct val="0"/>
              </a:spcBef>
            </a:pPr>
            <a:r>
              <a:rPr lang="en-US" sz="3231">
                <a:solidFill>
                  <a:srgbClr val="000000"/>
                </a:solidFill>
                <a:latin typeface="Canva Sans"/>
              </a:rPr>
              <a:t>The whole system is divided into sets of modules, and each module goes through the requirement design implementation, and testing phases. </a:t>
            </a:r>
          </a:p>
          <a:p>
            <a:pPr algn="just">
              <a:lnSpc>
                <a:spcPts val="4524"/>
              </a:lnSpc>
              <a:spcBef>
                <a:spcPct val="0"/>
              </a:spcBef>
            </a:pPr>
            <a:r>
              <a:rPr lang="en-US" sz="3231">
                <a:solidFill>
                  <a:srgbClr val="000000"/>
                </a:solidFill>
                <a:latin typeface="Canva Sans"/>
              </a:rPr>
              <a:t>The iterative model enables sub-teams to work simultaneously which minimizes the development time of the system. However, on the other hand, it requires more resources to enable the teams to work simultaneously.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09800" y="571500"/>
            <a:ext cx="15011400" cy="83820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400" dirty="0"/>
              <a:t>يبدأ النموذج التكراري بتنفيذ بسيط لمجموعة من وحدات النظام ويحسن هذه المجموعات الفرعية بشكل متكرر حتى يكتمل النظام.  الفكرة الأساسية للنموذج التكراري هي تطوير النظام من خلال التكرارات المتكررة بطريقة تدريجية.   ينقسم النظام بأكمله إلى مجموعات من الوحدات ، وتمر كل وحدة بتنفيذ تصميم المتطلبات ومراحل الاختبار.  يمكن النموذج التكراري الفرق الفرعية من العمل في وقت واحد مما يقلل من وقت تطوير النظام. ومع ذلك ، من ناحية أخرى ، فإنه يتطلب المزيد من الموارد لتمكين الفرق من العمل في وقت واحد.</a:t>
            </a:r>
            <a:endParaRPr lang="en-US" sz="4400" dirty="0"/>
          </a:p>
        </p:txBody>
      </p:sp>
    </p:spTree>
    <p:extLst>
      <p:ext uri="{BB962C8B-B14F-4D97-AF65-F5344CB8AC3E}">
        <p14:creationId xmlns:p14="http://schemas.microsoft.com/office/powerpoint/2010/main" val="2991063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2664607" y="2939567"/>
            <a:ext cx="12958786" cy="4407867"/>
          </a:xfrm>
          <a:custGeom>
            <a:avLst/>
            <a:gdLst/>
            <a:ahLst/>
            <a:cxnLst/>
            <a:rect l="l" t="t" r="r" b="b"/>
            <a:pathLst>
              <a:path w="12958786" h="4407867">
                <a:moveTo>
                  <a:pt x="0" y="0"/>
                </a:moveTo>
                <a:lnTo>
                  <a:pt x="12958786" y="0"/>
                </a:lnTo>
                <a:lnTo>
                  <a:pt x="12958786" y="4407866"/>
                </a:lnTo>
                <a:lnTo>
                  <a:pt x="0" y="4407866"/>
                </a:lnTo>
                <a:lnTo>
                  <a:pt x="0" y="0"/>
                </a:lnTo>
                <a:close/>
              </a:path>
            </a:pathLst>
          </a:custGeom>
          <a:blipFill>
            <a:blip r:embed="rId2"/>
            <a:stretch>
              <a:fillRect/>
            </a:stretch>
          </a:blipFill>
        </p:spPr>
      </p:sp>
      <p:sp>
        <p:nvSpPr>
          <p:cNvPr id="3" name="TextBox 3"/>
          <p:cNvSpPr txBox="1"/>
          <p:nvPr/>
        </p:nvSpPr>
        <p:spPr>
          <a:xfrm>
            <a:off x="1376362" y="699506"/>
            <a:ext cx="4772025" cy="811530"/>
          </a:xfrm>
          <a:prstGeom prst="rect">
            <a:avLst/>
          </a:prstGeom>
        </p:spPr>
        <p:txBody>
          <a:bodyPr lIns="0" tIns="0" rIns="0" bIns="0" rtlCol="0" anchor="t">
            <a:spAutoFit/>
          </a:bodyPr>
          <a:lstStyle/>
          <a:p>
            <a:pPr algn="ctr">
              <a:lnSpc>
                <a:spcPts val="6719"/>
              </a:lnSpc>
              <a:spcBef>
                <a:spcPct val="0"/>
              </a:spcBef>
            </a:pPr>
            <a:r>
              <a:rPr lang="en-US" sz="4800">
                <a:solidFill>
                  <a:srgbClr val="566490"/>
                </a:solidFill>
                <a:latin typeface="Canva Sans Bold"/>
              </a:rPr>
              <a:t>Waterfall Model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590800" y="1257300"/>
            <a:ext cx="12496800" cy="746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3465903" y="2898533"/>
            <a:ext cx="10746593" cy="4185134"/>
          </a:xfrm>
          <a:custGeom>
            <a:avLst/>
            <a:gdLst/>
            <a:ahLst/>
            <a:cxnLst/>
            <a:rect l="l" t="t" r="r" b="b"/>
            <a:pathLst>
              <a:path w="12958786" h="4407867">
                <a:moveTo>
                  <a:pt x="0" y="0"/>
                </a:moveTo>
                <a:lnTo>
                  <a:pt x="12958786" y="0"/>
                </a:lnTo>
                <a:lnTo>
                  <a:pt x="12958786" y="4407866"/>
                </a:lnTo>
                <a:lnTo>
                  <a:pt x="0" y="4407866"/>
                </a:lnTo>
                <a:lnTo>
                  <a:pt x="0" y="0"/>
                </a:lnTo>
                <a:close/>
              </a:path>
            </a:pathLst>
          </a:custGeom>
          <a:blipFill>
            <a:blip r:embed="rId2"/>
            <a:stretch>
              <a:fillRect/>
            </a:stretch>
          </a:blipFill>
        </p:spPr>
      </p:sp>
    </p:spTree>
    <p:extLst>
      <p:ext uri="{BB962C8B-B14F-4D97-AF65-F5344CB8AC3E}">
        <p14:creationId xmlns:p14="http://schemas.microsoft.com/office/powerpoint/2010/main" val="154658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852607" y="971550"/>
            <a:ext cx="16582786" cy="6191008"/>
          </a:xfrm>
          <a:prstGeom prst="rect">
            <a:avLst/>
          </a:prstGeom>
        </p:spPr>
        <p:txBody>
          <a:bodyPr lIns="0" tIns="0" rIns="0" bIns="0" rtlCol="0" anchor="t">
            <a:spAutoFit/>
          </a:bodyPr>
          <a:lstStyle/>
          <a:p>
            <a:pPr>
              <a:lnSpc>
                <a:spcPts val="4487"/>
              </a:lnSpc>
              <a:spcBef>
                <a:spcPct val="0"/>
              </a:spcBef>
            </a:pPr>
            <a:r>
              <a:rPr lang="en-US" sz="3205">
                <a:solidFill>
                  <a:srgbClr val="000000"/>
                </a:solidFill>
                <a:latin typeface="Canva Sans"/>
              </a:rPr>
              <a:t>The waterfall model is the classical method of software development technique. In the waterfall model, the whole project is divided into separate phases. </a:t>
            </a:r>
          </a:p>
          <a:p>
            <a:pPr>
              <a:lnSpc>
                <a:spcPts val="4487"/>
              </a:lnSpc>
              <a:spcBef>
                <a:spcPct val="0"/>
              </a:spcBef>
            </a:pPr>
            <a:r>
              <a:rPr lang="en-US" sz="3205">
                <a:solidFill>
                  <a:srgbClr val="000000"/>
                </a:solidFill>
                <a:latin typeface="Canva Sans"/>
              </a:rPr>
              <a:t>Each phase should be finished before moving into the next phase .</a:t>
            </a:r>
          </a:p>
          <a:p>
            <a:pPr>
              <a:lnSpc>
                <a:spcPts val="4487"/>
              </a:lnSpc>
              <a:spcBef>
                <a:spcPct val="0"/>
              </a:spcBef>
            </a:pPr>
            <a:r>
              <a:rPr lang="en-US" sz="3205">
                <a:solidFill>
                  <a:srgbClr val="000000"/>
                </a:solidFill>
                <a:latin typeface="Canva Sans"/>
              </a:rPr>
              <a:t>The waterfall model is a sequential technique for software development. </a:t>
            </a:r>
          </a:p>
          <a:p>
            <a:pPr>
              <a:lnSpc>
                <a:spcPts val="4487"/>
              </a:lnSpc>
              <a:spcBef>
                <a:spcPct val="0"/>
              </a:spcBef>
            </a:pPr>
            <a:r>
              <a:rPr lang="en-US" sz="3205">
                <a:solidFill>
                  <a:srgbClr val="000000"/>
                </a:solidFill>
                <a:latin typeface="Canva Sans"/>
              </a:rPr>
              <a:t>The benefit of the waterfall model is that it is simple and easy to use and manage. However, on the other hand, it’s a very poor model for long and huge projects.</a:t>
            </a:r>
          </a:p>
          <a:p>
            <a:pPr>
              <a:lnSpc>
                <a:spcPts val="4487"/>
              </a:lnSpc>
              <a:spcBef>
                <a:spcPct val="0"/>
              </a:spcBef>
            </a:pPr>
            <a:endParaRPr lang="en-US" sz="3205">
              <a:solidFill>
                <a:srgbClr val="000000"/>
              </a:solidFill>
              <a:latin typeface="Canva Sans"/>
            </a:endParaRPr>
          </a:p>
          <a:p>
            <a:pPr>
              <a:lnSpc>
                <a:spcPts val="4487"/>
              </a:lnSpc>
              <a:spcBef>
                <a:spcPct val="0"/>
              </a:spcBef>
            </a:pPr>
            <a:r>
              <a:rPr lang="en-US" sz="3205">
                <a:solidFill>
                  <a:srgbClr val="000000"/>
                </a:solidFill>
                <a:latin typeface="Canva Sans"/>
              </a:rPr>
              <a:t>The waterfall model is usually utilized when the requirements are very well documented clear and fixed. </a:t>
            </a:r>
          </a:p>
          <a:p>
            <a:pPr>
              <a:lnSpc>
                <a:spcPts val="4487"/>
              </a:lnSpc>
              <a:spcBef>
                <a:spcPct val="0"/>
              </a:spcBef>
            </a:pPr>
            <a:r>
              <a:rPr lang="en-US" sz="3205">
                <a:solidFill>
                  <a:srgbClr val="000000"/>
                </a:solidFill>
                <a:latin typeface="Canva Sans"/>
              </a:rPr>
              <a:t>The waterfall model is very difficult to move back to any phase; accordingly, it cannot handle requirements changing.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71600" y="571500"/>
            <a:ext cx="15316200" cy="800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800" dirty="0"/>
              <a:t>نموذج الشلال هو الطريقة الكلاسيكية لتقنية تطوير البرمجيات. في نموذج الشلال ، ينقسم المشروع بأكمله إلى مراحل منفصلة.  يجب الانتهاء من كل مرحلة قبل الانتقال إلى المرحلة التالية . نموذج الشلال هو تقنية متسلسلة لتطوير البرمجيات.  تتمثل فائدة نموذج الشلال في أنه بسيط وسهل الاستخدام والإدارة. ومع ذلك ، من ناحية أخرى ، إنه نموذج سيء للغاية للمشاريع الطويلة والضخمة.  عادة ما يتم استخدام نموذج الشلال عندما تكون المتطلبات موثقة جيدا وواضحة وثابتة.  من الصعب جدا إعادة نموذج الشلال إلى أي مرحلة ؛ وفقا لذلك ، لا يمكنها التعامل مع المتطلبات المتغيرة.</a:t>
            </a:r>
            <a:endParaRPr lang="en-US" sz="4800" dirty="0"/>
          </a:p>
        </p:txBody>
      </p:sp>
    </p:spTree>
    <p:extLst>
      <p:ext uri="{BB962C8B-B14F-4D97-AF65-F5344CB8AC3E}">
        <p14:creationId xmlns:p14="http://schemas.microsoft.com/office/powerpoint/2010/main" val="42165848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4929170" y="2127200"/>
            <a:ext cx="8278006" cy="7131100"/>
          </a:xfrm>
          <a:custGeom>
            <a:avLst/>
            <a:gdLst/>
            <a:ahLst/>
            <a:cxnLst/>
            <a:rect l="l" t="t" r="r" b="b"/>
            <a:pathLst>
              <a:path w="8278006" h="7131100">
                <a:moveTo>
                  <a:pt x="0" y="0"/>
                </a:moveTo>
                <a:lnTo>
                  <a:pt x="8278005" y="0"/>
                </a:lnTo>
                <a:lnTo>
                  <a:pt x="8278005" y="7131100"/>
                </a:lnTo>
                <a:lnTo>
                  <a:pt x="0" y="7131100"/>
                </a:lnTo>
                <a:lnTo>
                  <a:pt x="0" y="0"/>
                </a:lnTo>
                <a:close/>
              </a:path>
            </a:pathLst>
          </a:custGeom>
          <a:blipFill>
            <a:blip r:embed="rId2"/>
            <a:stretch>
              <a:fillRect/>
            </a:stretch>
          </a:blipFill>
        </p:spPr>
      </p:sp>
      <p:sp>
        <p:nvSpPr>
          <p:cNvPr id="3" name="TextBox 3"/>
          <p:cNvSpPr txBox="1"/>
          <p:nvPr/>
        </p:nvSpPr>
        <p:spPr>
          <a:xfrm>
            <a:off x="1158989" y="821533"/>
            <a:ext cx="3514196" cy="811530"/>
          </a:xfrm>
          <a:prstGeom prst="rect">
            <a:avLst/>
          </a:prstGeom>
        </p:spPr>
        <p:txBody>
          <a:bodyPr lIns="0" tIns="0" rIns="0" bIns="0" rtlCol="0" anchor="t">
            <a:spAutoFit/>
          </a:bodyPr>
          <a:lstStyle/>
          <a:p>
            <a:pPr algn="ctr">
              <a:lnSpc>
                <a:spcPts val="6719"/>
              </a:lnSpc>
              <a:spcBef>
                <a:spcPct val="0"/>
              </a:spcBef>
            </a:pPr>
            <a:r>
              <a:rPr lang="en-US" sz="4800">
                <a:solidFill>
                  <a:srgbClr val="566490"/>
                </a:solidFill>
                <a:latin typeface="Canva Sans Bold"/>
              </a:rPr>
              <a:t>Agile Model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810000" y="1943100"/>
            <a:ext cx="9829800" cy="5410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400" dirty="0"/>
              <a:t>1. قم بإعداد خطة لبرامج بسيطة تلبي مهام محددة</a:t>
            </a:r>
            <a:r>
              <a:rPr lang="ar-EG" dirty="0"/>
              <a:t>.</a:t>
            </a:r>
            <a:endParaRPr lang="en-US" dirty="0"/>
          </a:p>
        </p:txBody>
      </p:sp>
    </p:spTree>
    <p:extLst>
      <p:ext uri="{BB962C8B-B14F-4D97-AF65-F5344CB8AC3E}">
        <p14:creationId xmlns:p14="http://schemas.microsoft.com/office/powerpoint/2010/main" val="2778376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981200" y="571500"/>
            <a:ext cx="15011400" cy="792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929170" y="968350"/>
            <a:ext cx="8278006" cy="7131100"/>
          </a:xfrm>
          <a:custGeom>
            <a:avLst/>
            <a:gdLst/>
            <a:ahLst/>
            <a:cxnLst/>
            <a:rect l="l" t="t" r="r" b="b"/>
            <a:pathLst>
              <a:path w="8278006" h="7131100">
                <a:moveTo>
                  <a:pt x="0" y="0"/>
                </a:moveTo>
                <a:lnTo>
                  <a:pt x="8278005" y="0"/>
                </a:lnTo>
                <a:lnTo>
                  <a:pt x="8278005" y="7131100"/>
                </a:lnTo>
                <a:lnTo>
                  <a:pt x="0" y="7131100"/>
                </a:lnTo>
                <a:lnTo>
                  <a:pt x="0" y="0"/>
                </a:lnTo>
                <a:close/>
              </a:path>
            </a:pathLst>
          </a:custGeom>
          <a:blipFill>
            <a:blip r:embed="rId2"/>
            <a:stretch>
              <a:fillRect/>
            </a:stretch>
          </a:blipFill>
        </p:spPr>
      </p:sp>
    </p:spTree>
    <p:extLst>
      <p:ext uri="{BB962C8B-B14F-4D97-AF65-F5344CB8AC3E}">
        <p14:creationId xmlns:p14="http://schemas.microsoft.com/office/powerpoint/2010/main" val="29812073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972993" y="1188095"/>
            <a:ext cx="16601082" cy="4573763"/>
          </a:xfrm>
          <a:prstGeom prst="rect">
            <a:avLst/>
          </a:prstGeom>
        </p:spPr>
        <p:txBody>
          <a:bodyPr lIns="0" tIns="0" rIns="0" bIns="0" rtlCol="0" anchor="t">
            <a:spAutoFit/>
          </a:bodyPr>
          <a:lstStyle/>
          <a:p>
            <a:pPr>
              <a:lnSpc>
                <a:spcPts val="4558"/>
              </a:lnSpc>
              <a:spcBef>
                <a:spcPct val="0"/>
              </a:spcBef>
            </a:pPr>
            <a:r>
              <a:rPr lang="en-US" sz="3255" dirty="0">
                <a:solidFill>
                  <a:srgbClr val="000000"/>
                </a:solidFill>
                <a:latin typeface="Canva Sans"/>
              </a:rPr>
              <a:t>The agile model aims to divide the project into cycles that are called sometimes milestones. </a:t>
            </a:r>
          </a:p>
          <a:p>
            <a:pPr>
              <a:lnSpc>
                <a:spcPts val="4558"/>
              </a:lnSpc>
              <a:spcBef>
                <a:spcPct val="0"/>
              </a:spcBef>
            </a:pPr>
            <a:r>
              <a:rPr lang="en-US" sz="3255" dirty="0">
                <a:solidFill>
                  <a:srgbClr val="000000"/>
                </a:solidFill>
                <a:latin typeface="Canva Sans"/>
              </a:rPr>
              <a:t>Each milestone has a specific duration with expected delivery. Each milestone in the agile model goes through the first five phases of the software development life cycle which are planning, defining, designing, building, and testing. </a:t>
            </a:r>
          </a:p>
          <a:p>
            <a:pPr>
              <a:lnSpc>
                <a:spcPts val="4558"/>
              </a:lnSpc>
              <a:spcBef>
                <a:spcPct val="0"/>
              </a:spcBef>
            </a:pPr>
            <a:r>
              <a:rPr lang="en-US" sz="3255" dirty="0">
                <a:solidFill>
                  <a:srgbClr val="000000"/>
                </a:solidFill>
                <a:latin typeface="Canva Sans"/>
              </a:rPr>
              <a:t>One of the main characteristics of the agile model that is deliver working product very quickly. However, one of the main drawbacks of the giant model is to heavily include customer interaction which sometimes leads to technical contradictions.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571500"/>
            <a:ext cx="14249400" cy="845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ar-EG" sz="6000" dirty="0"/>
              <a:t>يهدف النموذج الرشيق إلى تقسيم المشروع إلى دورات تسمى أحيانا معالم.  كل معلم له مدة محددة مع التسليم المتوقع. يمر كل معلم في نموذج </a:t>
            </a:r>
            <a:r>
              <a:rPr lang="en-US" sz="6000" dirty="0"/>
              <a:t>Agile </a:t>
            </a:r>
            <a:r>
              <a:rPr lang="ar-EG" sz="6000" dirty="0"/>
              <a:t>بالمراحل الخمس الأولى من دورة حياة تطوير البرامج وهي التخطيط والتعريف والتصميم والبناء والاختبار.  واحدة من الخصائص الرئيسية للنموذج رشيق الذي يقدم منتج العمل بسرعة كبيرة. ومع ذلك ، فإن أحد العيوب الرئيسية للنموذج العملاق هو تضمين تفاعل العملاء بشكل كبير مما يؤدي في بعض الأحيان إلى تناقضات فنية.</a:t>
            </a:r>
            <a:endParaRPr lang="en-US" sz="6000" dirty="0"/>
          </a:p>
        </p:txBody>
      </p:sp>
    </p:spTree>
    <p:extLst>
      <p:ext uri="{BB962C8B-B14F-4D97-AF65-F5344CB8AC3E}">
        <p14:creationId xmlns:p14="http://schemas.microsoft.com/office/powerpoint/2010/main" val="4227532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527050"/>
            <a:ext cx="14259587" cy="811530"/>
          </a:xfrm>
          <a:prstGeom prst="rect">
            <a:avLst/>
          </a:prstGeom>
        </p:spPr>
        <p:txBody>
          <a:bodyPr lIns="0" tIns="0" rIns="0" bIns="0" rtlCol="0" anchor="t">
            <a:spAutoFit/>
          </a:bodyPr>
          <a:lstStyle/>
          <a:p>
            <a:pPr>
              <a:lnSpc>
                <a:spcPts val="6719"/>
              </a:lnSpc>
              <a:spcBef>
                <a:spcPct val="0"/>
              </a:spcBef>
            </a:pPr>
            <a:r>
              <a:rPr lang="en-US" sz="4800">
                <a:solidFill>
                  <a:srgbClr val="566490"/>
                </a:solidFill>
                <a:latin typeface="Canva Sans Bold"/>
              </a:rPr>
              <a:t>Defining Input, Processing, and Output Modules</a:t>
            </a:r>
          </a:p>
        </p:txBody>
      </p:sp>
      <p:sp>
        <p:nvSpPr>
          <p:cNvPr id="3" name="TextBox 3"/>
          <p:cNvSpPr txBox="1"/>
          <p:nvPr/>
        </p:nvSpPr>
        <p:spPr>
          <a:xfrm>
            <a:off x="1028700" y="2039148"/>
            <a:ext cx="17259300" cy="1115818"/>
          </a:xfrm>
          <a:prstGeom prst="rect">
            <a:avLst/>
          </a:prstGeom>
        </p:spPr>
        <p:txBody>
          <a:bodyPr lIns="0" tIns="0" rIns="0" bIns="0" rtlCol="0" anchor="t">
            <a:spAutoFit/>
          </a:bodyPr>
          <a:lstStyle/>
          <a:p>
            <a:pPr>
              <a:lnSpc>
                <a:spcPts val="4480"/>
              </a:lnSpc>
              <a:spcBef>
                <a:spcPct val="0"/>
              </a:spcBef>
            </a:pPr>
            <a:r>
              <a:rPr lang="en-US" sz="3200" dirty="0" smtClean="0">
                <a:solidFill>
                  <a:srgbClr val="000000"/>
                </a:solidFill>
                <a:latin typeface="Canva Sans"/>
              </a:rPr>
              <a:t>input</a:t>
            </a:r>
            <a:r>
              <a:rPr lang="en-US" sz="3200" dirty="0">
                <a:solidFill>
                  <a:srgbClr val="000000"/>
                </a:solidFill>
                <a:latin typeface="Canva Sans"/>
              </a:rPr>
              <a:t>, processing, and output modules, you need to carefully read the problem description and analyze these modules.</a:t>
            </a:r>
          </a:p>
        </p:txBody>
      </p:sp>
      <p:sp>
        <p:nvSpPr>
          <p:cNvPr id="4" name="TextBox 4"/>
          <p:cNvSpPr txBox="1"/>
          <p:nvPr/>
        </p:nvSpPr>
        <p:spPr>
          <a:xfrm>
            <a:off x="901700" y="4443010"/>
            <a:ext cx="17259300" cy="3347720"/>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Bold"/>
              </a:rPr>
              <a:t>Ex: Define the input, processing, and output modules of the following problem:</a:t>
            </a:r>
          </a:p>
          <a:p>
            <a:pPr marL="690881" lvl="1" indent="-345440">
              <a:lnSpc>
                <a:spcPts val="4480"/>
              </a:lnSpc>
              <a:buFont typeface="Arial"/>
              <a:buChar char="•"/>
            </a:pPr>
            <a:r>
              <a:rPr lang="en-US" sz="3200" dirty="0">
                <a:solidFill>
                  <a:srgbClr val="000000"/>
                </a:solidFill>
                <a:latin typeface="Canva Sans"/>
              </a:rPr>
              <a:t>Write an algorithm of a program that reads a number from the user and states whether it is a positive, negative, or zero number.</a:t>
            </a:r>
          </a:p>
          <a:p>
            <a:pPr>
              <a:lnSpc>
                <a:spcPts val="4480"/>
              </a:lnSpc>
            </a:pPr>
            <a:endParaRPr lang="en-US" sz="3200" dirty="0">
              <a:solidFill>
                <a:srgbClr val="000000"/>
              </a:solidFill>
              <a:latin typeface="Canva Sans"/>
            </a:endParaRPr>
          </a:p>
          <a:p>
            <a:pPr marL="690881" lvl="1" indent="-345440">
              <a:lnSpc>
                <a:spcPts val="4480"/>
              </a:lnSpc>
              <a:buFont typeface="Arial"/>
              <a:buChar char="•"/>
            </a:pPr>
            <a:r>
              <a:rPr lang="en-US" sz="3200" dirty="0">
                <a:solidFill>
                  <a:srgbClr val="000000"/>
                </a:solidFill>
                <a:latin typeface="Canva Sans"/>
              </a:rPr>
              <a:t>Write an algorithm of a program that reads a number from the user and states whether it is an even or odd number.</a:t>
            </a:r>
          </a:p>
        </p:txBody>
      </p:sp>
      <p:sp>
        <p:nvSpPr>
          <p:cNvPr id="5" name="Rectangle 4"/>
          <p:cNvSpPr/>
          <p:nvPr/>
        </p:nvSpPr>
        <p:spPr>
          <a:xfrm>
            <a:off x="3745539" y="3633499"/>
            <a:ext cx="2135521" cy="584775"/>
          </a:xfrm>
          <a:prstGeom prst="rect">
            <a:avLst/>
          </a:prstGeom>
        </p:spPr>
        <p:txBody>
          <a:bodyPr wrap="none">
            <a:spAutoFit/>
          </a:bodyPr>
          <a:lstStyle/>
          <a:p>
            <a:r>
              <a:rPr lang="en-US" sz="3200" dirty="0">
                <a:solidFill>
                  <a:srgbClr val="000000"/>
                </a:solidFill>
                <a:latin typeface="Canva Sans"/>
              </a:rPr>
              <a:t>To define </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419100"/>
            <a:ext cx="14249400" cy="8001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ar-EG" sz="6000" dirty="0"/>
              <a:t>وحدات الإدخال والمعالجة والإخراج ، تحتاج إلى قراءة وصف المشكلة بعناية وتحليل هذه الوحدات. على سبيل المثال: حدد وحدات الإدخال والمعالجة والإخراج للمشكلة التالية: اكتب خوارزمية لبرنامج يقرأ رقما من المستخدم ويوضح ما إذا كان رقما موجبا أو سالبا أو صفريا.  اكتب خوارزمية لبرنامج يقرأ رقما من المستخدم ويوضح ما إذا كان رقما زوجيا أو فرديا.</a:t>
            </a:r>
            <a:endParaRPr lang="en-US" sz="6000" dirty="0"/>
          </a:p>
        </p:txBody>
      </p:sp>
    </p:spTree>
    <p:extLst>
      <p:ext uri="{BB962C8B-B14F-4D97-AF65-F5344CB8AC3E}">
        <p14:creationId xmlns:p14="http://schemas.microsoft.com/office/powerpoint/2010/main" val="9480970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869520" y="495300"/>
            <a:ext cx="12735402" cy="4519594"/>
          </a:xfrm>
          <a:custGeom>
            <a:avLst/>
            <a:gdLst/>
            <a:ahLst/>
            <a:cxnLst/>
            <a:rect l="l" t="t" r="r" b="b"/>
            <a:pathLst>
              <a:path w="12735402" h="4519594">
                <a:moveTo>
                  <a:pt x="0" y="0"/>
                </a:moveTo>
                <a:lnTo>
                  <a:pt x="12735402" y="0"/>
                </a:lnTo>
                <a:lnTo>
                  <a:pt x="12735402" y="4519594"/>
                </a:lnTo>
                <a:lnTo>
                  <a:pt x="0" y="4519594"/>
                </a:lnTo>
                <a:lnTo>
                  <a:pt x="0" y="0"/>
                </a:lnTo>
                <a:close/>
              </a:path>
            </a:pathLst>
          </a:custGeom>
          <a:blipFill>
            <a:blip r:embed="rId2"/>
            <a:stretch>
              <a:fillRect r="-156"/>
            </a:stretch>
          </a:blipFill>
        </p:spPr>
      </p:sp>
      <p:sp>
        <p:nvSpPr>
          <p:cNvPr id="3" name="Freeform 3"/>
          <p:cNvSpPr/>
          <p:nvPr/>
        </p:nvSpPr>
        <p:spPr>
          <a:xfrm>
            <a:off x="1028700" y="5305593"/>
            <a:ext cx="12718767" cy="4682945"/>
          </a:xfrm>
          <a:custGeom>
            <a:avLst/>
            <a:gdLst/>
            <a:ahLst/>
            <a:cxnLst/>
            <a:rect l="l" t="t" r="r" b="b"/>
            <a:pathLst>
              <a:path w="12718767" h="4682945">
                <a:moveTo>
                  <a:pt x="0" y="0"/>
                </a:moveTo>
                <a:lnTo>
                  <a:pt x="12718767" y="0"/>
                </a:lnTo>
                <a:lnTo>
                  <a:pt x="12718767" y="4682945"/>
                </a:lnTo>
                <a:lnTo>
                  <a:pt x="0" y="4682945"/>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19100"/>
            <a:ext cx="171450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95400" y="4838700"/>
            <a:ext cx="165354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2"/>
          <p:cNvSpPr/>
          <p:nvPr/>
        </p:nvSpPr>
        <p:spPr>
          <a:xfrm>
            <a:off x="1676400" y="495300"/>
            <a:ext cx="12268200" cy="3581400"/>
          </a:xfrm>
          <a:custGeom>
            <a:avLst/>
            <a:gdLst/>
            <a:ahLst/>
            <a:cxnLst/>
            <a:rect l="l" t="t" r="r" b="b"/>
            <a:pathLst>
              <a:path w="12735402" h="4519594">
                <a:moveTo>
                  <a:pt x="0" y="0"/>
                </a:moveTo>
                <a:lnTo>
                  <a:pt x="12735402" y="0"/>
                </a:lnTo>
                <a:lnTo>
                  <a:pt x="12735402" y="4519594"/>
                </a:lnTo>
                <a:lnTo>
                  <a:pt x="0" y="4519594"/>
                </a:lnTo>
                <a:lnTo>
                  <a:pt x="0" y="0"/>
                </a:lnTo>
                <a:close/>
              </a:path>
            </a:pathLst>
          </a:custGeom>
          <a:blipFill>
            <a:blip r:embed="rId2"/>
            <a:stretch>
              <a:fillRect r="-156"/>
            </a:stretch>
          </a:blipFill>
        </p:spPr>
      </p:sp>
      <p:sp>
        <p:nvSpPr>
          <p:cNvPr id="5" name="Freeform 3"/>
          <p:cNvSpPr/>
          <p:nvPr/>
        </p:nvSpPr>
        <p:spPr>
          <a:xfrm>
            <a:off x="2517916" y="5067300"/>
            <a:ext cx="12718767" cy="3266907"/>
          </a:xfrm>
          <a:custGeom>
            <a:avLst/>
            <a:gdLst/>
            <a:ahLst/>
            <a:cxnLst/>
            <a:rect l="l" t="t" r="r" b="b"/>
            <a:pathLst>
              <a:path w="12718767" h="4682945">
                <a:moveTo>
                  <a:pt x="0" y="0"/>
                </a:moveTo>
                <a:lnTo>
                  <a:pt x="12718767" y="0"/>
                </a:lnTo>
                <a:lnTo>
                  <a:pt x="12718767" y="4682945"/>
                </a:lnTo>
                <a:lnTo>
                  <a:pt x="0" y="4682945"/>
                </a:lnTo>
                <a:lnTo>
                  <a:pt x="0" y="0"/>
                </a:lnTo>
                <a:close/>
              </a:path>
            </a:pathLst>
          </a:custGeom>
          <a:blipFill>
            <a:blip r:embed="rId3"/>
            <a:stretch>
              <a:fillRect/>
            </a:stretch>
          </a:blipFill>
        </p:spPr>
      </p:sp>
    </p:spTree>
    <p:extLst>
      <p:ext uri="{BB962C8B-B14F-4D97-AF65-F5344CB8AC3E}">
        <p14:creationId xmlns:p14="http://schemas.microsoft.com/office/powerpoint/2010/main" val="481045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7051433" y="-68578"/>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568932">
            <a:off x="382103" y="14356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240727">
            <a:off x="2427768" y="169662"/>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7326473" y="1092461"/>
            <a:ext cx="2781962" cy="811530"/>
          </a:xfrm>
          <a:prstGeom prst="rect">
            <a:avLst/>
          </a:prstGeom>
        </p:spPr>
        <p:txBody>
          <a:bodyPr lIns="0" tIns="0" rIns="0" bIns="0" rtlCol="0" anchor="t">
            <a:spAutoFit/>
          </a:bodyPr>
          <a:lstStyle/>
          <a:p>
            <a:pPr>
              <a:lnSpc>
                <a:spcPts val="6719"/>
              </a:lnSpc>
              <a:spcBef>
                <a:spcPct val="0"/>
              </a:spcBef>
            </a:pPr>
            <a:r>
              <a:rPr lang="en-US" sz="4800" dirty="0">
                <a:solidFill>
                  <a:srgbClr val="000000"/>
                </a:solidFill>
                <a:latin typeface="Canva Sans Bold"/>
              </a:rPr>
              <a:t>Exercises</a:t>
            </a:r>
          </a:p>
        </p:txBody>
      </p:sp>
      <p:sp>
        <p:nvSpPr>
          <p:cNvPr id="6" name="TextBox 6"/>
          <p:cNvSpPr txBox="1"/>
          <p:nvPr/>
        </p:nvSpPr>
        <p:spPr>
          <a:xfrm>
            <a:off x="1219200" y="3033249"/>
            <a:ext cx="16747626" cy="6313183"/>
          </a:xfrm>
          <a:prstGeom prst="rect">
            <a:avLst/>
          </a:prstGeom>
        </p:spPr>
        <p:txBody>
          <a:bodyPr lIns="0" tIns="0" rIns="0" bIns="0" rtlCol="0" anchor="t">
            <a:spAutoFit/>
          </a:bodyPr>
          <a:lstStyle/>
          <a:p>
            <a:pPr>
              <a:lnSpc>
                <a:spcPts val="3857"/>
              </a:lnSpc>
              <a:spcBef>
                <a:spcPct val="0"/>
              </a:spcBef>
            </a:pPr>
            <a:r>
              <a:rPr lang="en-US" sz="2755" dirty="0">
                <a:solidFill>
                  <a:srgbClr val="000000"/>
                </a:solidFill>
                <a:latin typeface="Canva Sans"/>
              </a:rPr>
              <a:t>Q1. What is the software development life cycle? </a:t>
            </a:r>
          </a:p>
          <a:p>
            <a:pPr>
              <a:lnSpc>
                <a:spcPts val="3857"/>
              </a:lnSpc>
              <a:spcBef>
                <a:spcPct val="0"/>
              </a:spcBef>
            </a:pPr>
            <a:r>
              <a:rPr lang="en-US" sz="2755" dirty="0">
                <a:solidFill>
                  <a:srgbClr val="000000"/>
                </a:solidFill>
                <a:latin typeface="Canva Sans"/>
              </a:rPr>
              <a:t>Q2. What are the main phases of SDLC? </a:t>
            </a:r>
          </a:p>
          <a:p>
            <a:pPr>
              <a:lnSpc>
                <a:spcPts val="3857"/>
              </a:lnSpc>
              <a:spcBef>
                <a:spcPct val="0"/>
              </a:spcBef>
            </a:pPr>
            <a:r>
              <a:rPr lang="en-US" sz="2755" dirty="0">
                <a:solidFill>
                  <a:srgbClr val="000000"/>
                </a:solidFill>
                <a:latin typeface="Canva Sans"/>
              </a:rPr>
              <a:t>Q3. What are the sub modules in the planning phase of SDLC? </a:t>
            </a:r>
          </a:p>
          <a:p>
            <a:pPr>
              <a:lnSpc>
                <a:spcPts val="3857"/>
              </a:lnSpc>
              <a:spcBef>
                <a:spcPct val="0"/>
              </a:spcBef>
            </a:pPr>
            <a:r>
              <a:rPr lang="en-US" sz="2755" dirty="0">
                <a:solidFill>
                  <a:srgbClr val="000000"/>
                </a:solidFill>
                <a:latin typeface="Canva Sans"/>
              </a:rPr>
              <a:t>Q4. Requirements can be classified into…………….and………………. </a:t>
            </a:r>
          </a:p>
          <a:p>
            <a:pPr>
              <a:lnSpc>
                <a:spcPts val="3857"/>
              </a:lnSpc>
              <a:spcBef>
                <a:spcPct val="0"/>
              </a:spcBef>
            </a:pPr>
            <a:r>
              <a:rPr lang="en-US" sz="2755" dirty="0">
                <a:solidFill>
                  <a:srgbClr val="000000"/>
                </a:solidFill>
                <a:latin typeface="Canva Sans"/>
              </a:rPr>
              <a:t>Q5. What is meant by functional requirements? </a:t>
            </a:r>
          </a:p>
          <a:p>
            <a:pPr>
              <a:lnSpc>
                <a:spcPts val="3857"/>
              </a:lnSpc>
              <a:spcBef>
                <a:spcPct val="0"/>
              </a:spcBef>
            </a:pPr>
            <a:r>
              <a:rPr lang="en-US" sz="2755" dirty="0">
                <a:solidFill>
                  <a:srgbClr val="000000"/>
                </a:solidFill>
                <a:latin typeface="Canva Sans"/>
              </a:rPr>
              <a:t>Q6. What is meant by non-functional requirements? </a:t>
            </a:r>
          </a:p>
          <a:p>
            <a:pPr>
              <a:lnSpc>
                <a:spcPts val="3857"/>
              </a:lnSpc>
              <a:spcBef>
                <a:spcPct val="0"/>
              </a:spcBef>
            </a:pPr>
            <a:r>
              <a:rPr lang="en-US" sz="2755" dirty="0">
                <a:solidFill>
                  <a:srgbClr val="000000"/>
                </a:solidFill>
                <a:latin typeface="Canva Sans"/>
              </a:rPr>
              <a:t>Q7. Differentiate between functional and non-functional requirements.</a:t>
            </a:r>
          </a:p>
          <a:p>
            <a:pPr>
              <a:lnSpc>
                <a:spcPts val="3857"/>
              </a:lnSpc>
              <a:spcBef>
                <a:spcPct val="0"/>
              </a:spcBef>
            </a:pPr>
            <a:endParaRPr lang="en-US" sz="2755" dirty="0">
              <a:solidFill>
                <a:srgbClr val="000000"/>
              </a:solidFill>
              <a:latin typeface="Canva Sans"/>
            </a:endParaRPr>
          </a:p>
          <a:p>
            <a:pPr>
              <a:lnSpc>
                <a:spcPts val="3857"/>
              </a:lnSpc>
              <a:spcBef>
                <a:spcPct val="0"/>
              </a:spcBef>
            </a:pPr>
            <a:r>
              <a:rPr lang="en-US" sz="2755" dirty="0">
                <a:solidFill>
                  <a:srgbClr val="000000"/>
                </a:solidFill>
                <a:latin typeface="Canva Sans"/>
              </a:rPr>
              <a:t>Q8. State the input, processing, and output modules, for a program that checks an input number within a specified range. For example, if the user enters range (20, 50) and queried number 34, the program should display “In range”. On the other hand, if he/she enters 76, the program should display “Not in range”.</a:t>
            </a:r>
          </a:p>
          <a:p>
            <a:pPr>
              <a:lnSpc>
                <a:spcPts val="3857"/>
              </a:lnSpc>
              <a:spcBef>
                <a:spcPct val="0"/>
              </a:spcBef>
            </a:pPr>
            <a:endParaRPr lang="en-US" sz="2755" dirty="0">
              <a:solidFill>
                <a:srgbClr val="000000"/>
              </a:solidFill>
              <a:latin typeface="Canva San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57400" y="495300"/>
            <a:ext cx="15544800" cy="87630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ar-EG" sz="4800" dirty="0"/>
              <a:t>س 1. ما هي دورة حياة تطوير البرمجيات؟  س 2. ما هي المراحل الرئيسية ل </a:t>
            </a:r>
            <a:r>
              <a:rPr lang="en-US" sz="4800" dirty="0"/>
              <a:t>SDLC؟  </a:t>
            </a:r>
            <a:r>
              <a:rPr lang="ar-EG" sz="4800" dirty="0"/>
              <a:t>س 3. ما هي الوحدات الفرعية في مرحلة التخطيط ل </a:t>
            </a:r>
            <a:r>
              <a:rPr lang="en-US" sz="4800" dirty="0"/>
              <a:t>SDLC؟  </a:t>
            </a:r>
            <a:r>
              <a:rPr lang="ar-EG" sz="4800" dirty="0"/>
              <a:t>س 4. يمكن تصنيف المتطلبات إلى..................... و...................  س 5. ما المقصود بالمتطلبات الوظيفية؟  س 6. ما المقصود بالمتطلبات غير الوظيفية؟  س 7. التفريق بين المتطلبات الوظيفية وغير الوظيفية.  س 8. اذكر وحدات الإدخال والمعالجة والإخراج لبرنامج يتحقق من رقم إدخال ضمن نطاق محدد. على سبيل المثال ، إذا أدخل المستخدم النطاق (20 ، 50) ورقم الاستعلام 34 ، فيجب أن يعرض البرنامج "في النطاق". من ناحية أخرى ، إذا دخل 76 ، فيجب أن يعرض البرنامج "ليس في النطاق".</a:t>
            </a:r>
            <a:endParaRPr lang="en-US" sz="4800" dirty="0"/>
          </a:p>
        </p:txBody>
      </p:sp>
    </p:spTree>
    <p:extLst>
      <p:ext uri="{BB962C8B-B14F-4D97-AF65-F5344CB8AC3E}">
        <p14:creationId xmlns:p14="http://schemas.microsoft.com/office/powerpoint/2010/main" val="2989695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7051433" y="-68578"/>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568932">
            <a:off x="382103" y="14356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240727">
            <a:off x="2427768" y="169662"/>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5098058" y="3865803"/>
            <a:ext cx="8091885" cy="1127760"/>
          </a:xfrm>
          <a:prstGeom prst="rect">
            <a:avLst/>
          </a:prstGeom>
        </p:spPr>
        <p:txBody>
          <a:bodyPr lIns="0" tIns="0" rIns="0" bIns="0" rtlCol="0" anchor="t">
            <a:spAutoFit/>
          </a:bodyPr>
          <a:lstStyle/>
          <a:p>
            <a:pPr algn="ctr">
              <a:lnSpc>
                <a:spcPts val="9240"/>
              </a:lnSpc>
              <a:spcBef>
                <a:spcPct val="0"/>
              </a:spcBef>
            </a:pPr>
            <a:r>
              <a:rPr lang="en-US" sz="6600">
                <a:solidFill>
                  <a:srgbClr val="000000"/>
                </a:solidFill>
                <a:latin typeface="Canva Sans Bold"/>
              </a:rPr>
              <a:t>Software Standards</a:t>
            </a:r>
          </a:p>
        </p:txBody>
      </p:sp>
      <p:sp>
        <p:nvSpPr>
          <p:cNvPr id="6" name="Freeform 6"/>
          <p:cNvSpPr/>
          <p:nvPr/>
        </p:nvSpPr>
        <p:spPr>
          <a:xfrm>
            <a:off x="14113920" y="6856667"/>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69792" y="0"/>
            <a:ext cx="10083238" cy="1393320"/>
          </a:xfrm>
          <a:custGeom>
            <a:avLst/>
            <a:gdLst/>
            <a:ahLst/>
            <a:cxnLst/>
            <a:rect l="l" t="t" r="r" b="b"/>
            <a:pathLst>
              <a:path w="10083238" h="1393320">
                <a:moveTo>
                  <a:pt x="0" y="0"/>
                </a:moveTo>
                <a:lnTo>
                  <a:pt x="10083239" y="0"/>
                </a:lnTo>
                <a:lnTo>
                  <a:pt x="10083239" y="1393320"/>
                </a:lnTo>
                <a:lnTo>
                  <a:pt x="0" y="13933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0" y="8219179"/>
            <a:ext cx="9279203" cy="2078243"/>
          </a:xfrm>
          <a:custGeom>
            <a:avLst/>
            <a:gdLst/>
            <a:ahLst/>
            <a:cxnLst/>
            <a:rect l="l" t="t" r="r" b="b"/>
            <a:pathLst>
              <a:path w="9279203" h="2078243">
                <a:moveTo>
                  <a:pt x="0" y="0"/>
                </a:moveTo>
                <a:lnTo>
                  <a:pt x="9279203" y="0"/>
                </a:lnTo>
                <a:lnTo>
                  <a:pt x="9279203" y="2078242"/>
                </a:lnTo>
                <a:lnTo>
                  <a:pt x="0" y="2078242"/>
                </a:lnTo>
                <a:lnTo>
                  <a:pt x="0" y="0"/>
                </a:lnTo>
                <a:close/>
              </a:path>
            </a:pathLst>
          </a:custGeom>
          <a:blipFill>
            <a:blip r:embed="rId2">
              <a:extLst>
                <a:ext uri="{96DAC541-7B7A-43D3-8B79-37D633B846F1}">
                  <asvg:svgBlip xmlns="" xmlns:asvg="http://schemas.microsoft.com/office/drawing/2016/SVG/main" r:embed="rId3"/>
                </a:ext>
              </a:extLst>
            </a:blip>
            <a:stretch>
              <a:fillRect l="-62081"/>
            </a:stretch>
          </a:blipFill>
        </p:spPr>
      </p:sp>
      <p:sp>
        <p:nvSpPr>
          <p:cNvPr id="4" name="Freeform 4"/>
          <p:cNvSpPr/>
          <p:nvPr/>
        </p:nvSpPr>
        <p:spPr>
          <a:xfrm rot="-1568932">
            <a:off x="1485922" y="153688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4113920" y="6856667"/>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rot="240727">
            <a:off x="3193661" y="857481"/>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2506965" y="4117975"/>
            <a:ext cx="12896017" cy="2299335"/>
          </a:xfrm>
          <a:prstGeom prst="rect">
            <a:avLst/>
          </a:prstGeom>
        </p:spPr>
        <p:txBody>
          <a:bodyPr lIns="0" tIns="0" rIns="0" bIns="0" rtlCol="0" anchor="t">
            <a:spAutoFit/>
          </a:bodyPr>
          <a:lstStyle/>
          <a:p>
            <a:pPr algn="ctr">
              <a:lnSpc>
                <a:spcPts val="9240"/>
              </a:lnSpc>
              <a:spcBef>
                <a:spcPct val="0"/>
              </a:spcBef>
            </a:pPr>
            <a:r>
              <a:rPr lang="en-US" sz="6600" dirty="0">
                <a:solidFill>
                  <a:srgbClr val="000000"/>
                </a:solidFill>
                <a:latin typeface="Canva Sans Bold"/>
              </a:rPr>
              <a:t>Software Development </a:t>
            </a:r>
          </a:p>
          <a:p>
            <a:pPr algn="ctr">
              <a:lnSpc>
                <a:spcPts val="9240"/>
              </a:lnSpc>
              <a:spcBef>
                <a:spcPct val="0"/>
              </a:spcBef>
            </a:pPr>
            <a:r>
              <a:rPr lang="en-US" sz="6600" dirty="0">
                <a:solidFill>
                  <a:srgbClr val="000000"/>
                </a:solidFill>
                <a:latin typeface="Canva Sans Bold"/>
              </a:rPr>
              <a:t>Life Cycle (SDLC)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438400" y="2171700"/>
            <a:ext cx="14173200" cy="6934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ar-EG" sz="6000" dirty="0">
                <a:latin typeface="Bodoni MT Black" panose="02070A03080606020203" pitchFamily="18" charset="0"/>
              </a:rPr>
              <a:t>معايير البرمجيات</a:t>
            </a:r>
            <a:endParaRPr lang="en-US" sz="6000" dirty="0">
              <a:latin typeface="Bodoni MT Black" panose="02070A03080606020203" pitchFamily="18" charset="0"/>
            </a:endParaRPr>
          </a:p>
        </p:txBody>
      </p:sp>
    </p:spTree>
    <p:extLst>
      <p:ext uri="{BB962C8B-B14F-4D97-AF65-F5344CB8AC3E}">
        <p14:creationId xmlns:p14="http://schemas.microsoft.com/office/powerpoint/2010/main" val="3276469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5916616" y="5715737"/>
            <a:ext cx="6771522" cy="3542563"/>
          </a:xfrm>
          <a:custGeom>
            <a:avLst/>
            <a:gdLst/>
            <a:ahLst/>
            <a:cxnLst/>
            <a:rect l="l" t="t" r="r" b="b"/>
            <a:pathLst>
              <a:path w="6771522" h="3542563">
                <a:moveTo>
                  <a:pt x="0" y="0"/>
                </a:moveTo>
                <a:lnTo>
                  <a:pt x="6771523" y="0"/>
                </a:lnTo>
                <a:lnTo>
                  <a:pt x="6771523" y="3542563"/>
                </a:lnTo>
                <a:lnTo>
                  <a:pt x="0" y="3542563"/>
                </a:lnTo>
                <a:lnTo>
                  <a:pt x="0" y="0"/>
                </a:lnTo>
                <a:close/>
              </a:path>
            </a:pathLst>
          </a:custGeom>
          <a:blipFill>
            <a:blip r:embed="rId2"/>
            <a:stretch>
              <a:fillRect/>
            </a:stretch>
          </a:blipFill>
        </p:spPr>
      </p:sp>
      <p:sp>
        <p:nvSpPr>
          <p:cNvPr id="3" name="TextBox 3"/>
          <p:cNvSpPr txBox="1"/>
          <p:nvPr/>
        </p:nvSpPr>
        <p:spPr>
          <a:xfrm>
            <a:off x="267891" y="952500"/>
            <a:ext cx="17890927" cy="3754120"/>
          </a:xfrm>
          <a:prstGeom prst="rect">
            <a:avLst/>
          </a:prstGeom>
        </p:spPr>
        <p:txBody>
          <a:bodyPr lIns="0" tIns="0" rIns="0" bIns="0" rtlCol="0" anchor="t">
            <a:spAutoFit/>
          </a:bodyPr>
          <a:lstStyle/>
          <a:p>
            <a:pPr marL="906782" lvl="1" indent="-453391">
              <a:lnSpc>
                <a:spcPts val="5880"/>
              </a:lnSpc>
              <a:spcBef>
                <a:spcPct val="0"/>
              </a:spcBef>
              <a:buFont typeface="Arial"/>
              <a:buChar char="•"/>
            </a:pPr>
            <a:r>
              <a:rPr lang="en-US" sz="4200">
                <a:solidFill>
                  <a:srgbClr val="566490"/>
                </a:solidFill>
                <a:latin typeface="Canva Sans Bold"/>
              </a:rPr>
              <a:t>What Is Meant by Software Standards?</a:t>
            </a:r>
          </a:p>
          <a:p>
            <a:pPr>
              <a:lnSpc>
                <a:spcPts val="6160"/>
              </a:lnSpc>
              <a:spcBef>
                <a:spcPct val="0"/>
              </a:spcBef>
            </a:pPr>
            <a:endParaRPr lang="en-US" sz="4200">
              <a:solidFill>
                <a:srgbClr val="566490"/>
              </a:solidFill>
              <a:latin typeface="Canva Sans Bold"/>
            </a:endParaRPr>
          </a:p>
          <a:p>
            <a:pPr>
              <a:lnSpc>
                <a:spcPts val="4480"/>
              </a:lnSpc>
              <a:spcBef>
                <a:spcPct val="0"/>
              </a:spcBef>
            </a:pPr>
            <a:r>
              <a:rPr lang="en-US" sz="3200">
                <a:solidFill>
                  <a:srgbClr val="000000"/>
                </a:solidFill>
                <a:latin typeface="Canva Sans"/>
              </a:rPr>
              <a:t>James Rumbaugh, Grady Booch, and Ivar Jacobson created a language to be the standard </a:t>
            </a:r>
          </a:p>
          <a:p>
            <a:pPr>
              <a:lnSpc>
                <a:spcPts val="4480"/>
              </a:lnSpc>
              <a:spcBef>
                <a:spcPct val="0"/>
              </a:spcBef>
            </a:pPr>
            <a:r>
              <a:rPr lang="en-US" sz="3200">
                <a:solidFill>
                  <a:srgbClr val="000000"/>
                </a:solidFill>
                <a:latin typeface="Canva Sans"/>
              </a:rPr>
              <a:t>language among software engineers. It was a simple visualization-based language, easy to </a:t>
            </a:r>
          </a:p>
          <a:p>
            <a:pPr>
              <a:lnSpc>
                <a:spcPts val="4480"/>
              </a:lnSpc>
              <a:spcBef>
                <a:spcPct val="0"/>
              </a:spcBef>
            </a:pPr>
            <a:r>
              <a:rPr lang="en-US" sz="3200">
                <a:solidFill>
                  <a:srgbClr val="000000"/>
                </a:solidFill>
                <a:latin typeface="Canva Sans"/>
              </a:rPr>
              <a:t>understand, and applicable to be shared. This language had become the official method to </a:t>
            </a:r>
          </a:p>
          <a:p>
            <a:pPr>
              <a:lnSpc>
                <a:spcPts val="4480"/>
              </a:lnSpc>
              <a:spcBef>
                <a:spcPct val="0"/>
              </a:spcBef>
            </a:pPr>
            <a:r>
              <a:rPr lang="en-US" sz="3200">
                <a:solidFill>
                  <a:srgbClr val="000000"/>
                </a:solidFill>
                <a:latin typeface="Canva Sans"/>
              </a:rPr>
              <a:t>document software systems. It had been called the Unified Modeling Language (UML).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7800" y="774700"/>
            <a:ext cx="15697200" cy="81534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6600" dirty="0"/>
              <a:t>ابتكر جيمس رومبو وجرادي بوش وإيفار جاكوبسون لغة لتكون اللغة القياسية بين مهندسي البرمجيات. لقد كانت لغة بسيطة قائمة على التصور ، وسهلة الفهم ، وقابلة للتطبيق للمشاركة. أصبحت هذه اللغة الطريقة الرسمية لتوثيق أنظمة البرمجيات. كانت تسمى لغة النمذجة الموحدة (</a:t>
            </a:r>
            <a:r>
              <a:rPr lang="en-US" sz="6600" dirty="0"/>
              <a:t>UML).</a:t>
            </a:r>
          </a:p>
        </p:txBody>
      </p:sp>
    </p:spTree>
    <p:extLst>
      <p:ext uri="{BB962C8B-B14F-4D97-AF65-F5344CB8AC3E}">
        <p14:creationId xmlns:p14="http://schemas.microsoft.com/office/powerpoint/2010/main" val="3781254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839946" y="791263"/>
            <a:ext cx="11044105" cy="712470"/>
          </a:xfrm>
          <a:prstGeom prst="rect">
            <a:avLst/>
          </a:prstGeom>
        </p:spPr>
        <p:txBody>
          <a:bodyPr lIns="0" tIns="0" rIns="0" bIns="0" rtlCol="0" anchor="t">
            <a:spAutoFit/>
          </a:bodyPr>
          <a:lstStyle/>
          <a:p>
            <a:pPr>
              <a:lnSpc>
                <a:spcPts val="5880"/>
              </a:lnSpc>
              <a:spcBef>
                <a:spcPct val="0"/>
              </a:spcBef>
            </a:pPr>
            <a:r>
              <a:rPr lang="en-US" sz="4200">
                <a:solidFill>
                  <a:srgbClr val="566490"/>
                </a:solidFill>
                <a:latin typeface="Canva Sans Bold"/>
              </a:rPr>
              <a:t>2. Unified Modeling Language (UML) Types</a:t>
            </a:r>
          </a:p>
        </p:txBody>
      </p:sp>
      <p:sp>
        <p:nvSpPr>
          <p:cNvPr id="3" name="TextBox 3"/>
          <p:cNvSpPr txBox="1"/>
          <p:nvPr/>
        </p:nvSpPr>
        <p:spPr>
          <a:xfrm>
            <a:off x="1028700" y="2019251"/>
            <a:ext cx="16728961" cy="1661795"/>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Canva Sans"/>
              </a:rPr>
              <a:t>The UML types are </a:t>
            </a:r>
            <a:r>
              <a:rPr lang="en-US" sz="3200">
                <a:solidFill>
                  <a:srgbClr val="000000"/>
                </a:solidFill>
                <a:latin typeface="Canva Sans Bold"/>
              </a:rPr>
              <a:t>structural </a:t>
            </a:r>
            <a:r>
              <a:rPr lang="en-US" sz="3200">
                <a:solidFill>
                  <a:srgbClr val="000000"/>
                </a:solidFill>
                <a:latin typeface="Canva Sans"/>
              </a:rPr>
              <a:t>or </a:t>
            </a:r>
            <a:r>
              <a:rPr lang="en-US" sz="3200">
                <a:solidFill>
                  <a:srgbClr val="000000"/>
                </a:solidFill>
                <a:latin typeface="Canva Sans Bold"/>
              </a:rPr>
              <a:t>behavioral</a:t>
            </a:r>
            <a:r>
              <a:rPr lang="en-US" sz="3200">
                <a:solidFill>
                  <a:srgbClr val="000000"/>
                </a:solidFill>
                <a:latin typeface="Canva Sans"/>
              </a:rPr>
              <a:t>. </a:t>
            </a:r>
          </a:p>
          <a:p>
            <a:pPr>
              <a:lnSpc>
                <a:spcPts val="4480"/>
              </a:lnSpc>
              <a:spcBef>
                <a:spcPct val="0"/>
              </a:spcBef>
            </a:pPr>
            <a:r>
              <a:rPr lang="en-US" sz="3200">
                <a:solidFill>
                  <a:srgbClr val="000000"/>
                </a:solidFill>
                <a:latin typeface="Canva Sans"/>
              </a:rPr>
              <a:t>The structural type contains 6 different diagrams and the behavioral type contains 7 different types.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981200" y="1257300"/>
            <a:ext cx="15163800" cy="5867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ar-EG" sz="6600" dirty="0"/>
              <a:t>أنواع </a:t>
            </a:r>
            <a:r>
              <a:rPr lang="en-US" sz="6600" dirty="0"/>
              <a:t>UML </a:t>
            </a:r>
            <a:r>
              <a:rPr lang="ar-EG" sz="6600" dirty="0"/>
              <a:t>هيكلية أو سلوكية.  يحتوي النوع الهيكلي على 6 مخططات مختلفة ويحتوي النوع السلوكي على 7 أنواع مختلفة.</a:t>
            </a:r>
            <a:endParaRPr lang="en-US" sz="6600" dirty="0"/>
          </a:p>
        </p:txBody>
      </p:sp>
    </p:spTree>
    <p:extLst>
      <p:ext uri="{BB962C8B-B14F-4D97-AF65-F5344CB8AC3E}">
        <p14:creationId xmlns:p14="http://schemas.microsoft.com/office/powerpoint/2010/main" val="30160613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617855"/>
            <a:ext cx="6914753" cy="712470"/>
          </a:xfrm>
          <a:prstGeom prst="rect">
            <a:avLst/>
          </a:prstGeom>
        </p:spPr>
        <p:txBody>
          <a:bodyPr lIns="0" tIns="0" rIns="0" bIns="0" rtlCol="0" anchor="t">
            <a:spAutoFit/>
          </a:bodyPr>
          <a:lstStyle/>
          <a:p>
            <a:pPr>
              <a:lnSpc>
                <a:spcPts val="5880"/>
              </a:lnSpc>
              <a:spcBef>
                <a:spcPct val="0"/>
              </a:spcBef>
            </a:pPr>
            <a:r>
              <a:rPr lang="en-US" sz="4200">
                <a:solidFill>
                  <a:srgbClr val="566490"/>
                </a:solidFill>
                <a:latin typeface="Canva Sans Bold"/>
              </a:rPr>
              <a:t>a) UML Structural Diagram</a:t>
            </a:r>
          </a:p>
        </p:txBody>
      </p:sp>
      <p:sp>
        <p:nvSpPr>
          <p:cNvPr id="3" name="TextBox 3"/>
          <p:cNvSpPr txBox="1"/>
          <p:nvPr/>
        </p:nvSpPr>
        <p:spPr>
          <a:xfrm>
            <a:off x="1028700" y="1903293"/>
            <a:ext cx="16551936" cy="15811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Canva Sans"/>
              </a:rPr>
              <a:t>These types of diagrams focus on describing the software system project by displaying </a:t>
            </a:r>
          </a:p>
          <a:p>
            <a:pPr>
              <a:lnSpc>
                <a:spcPts val="4200"/>
              </a:lnSpc>
              <a:spcBef>
                <a:spcPct val="0"/>
              </a:spcBef>
            </a:pPr>
            <a:r>
              <a:rPr lang="en-US" sz="3000">
                <a:solidFill>
                  <a:srgbClr val="000000"/>
                </a:solidFill>
                <a:latin typeface="Canva Sans"/>
              </a:rPr>
              <a:t>the different components of this project such as inputs, building blocks, and outputs. This </a:t>
            </a:r>
          </a:p>
          <a:p>
            <a:pPr>
              <a:lnSpc>
                <a:spcPts val="4200"/>
              </a:lnSpc>
              <a:spcBef>
                <a:spcPct val="0"/>
              </a:spcBef>
            </a:pPr>
            <a:r>
              <a:rPr lang="en-US" sz="3000">
                <a:solidFill>
                  <a:srgbClr val="000000"/>
                </a:solidFill>
                <a:latin typeface="Canva Sans"/>
              </a:rPr>
              <a:t>type of diagram contains 6 different types; each with its characteristics:</a:t>
            </a:r>
          </a:p>
        </p:txBody>
      </p:sp>
      <p:sp>
        <p:nvSpPr>
          <p:cNvPr id="4" name="TextBox 4"/>
          <p:cNvSpPr txBox="1"/>
          <p:nvPr/>
        </p:nvSpPr>
        <p:spPr>
          <a:xfrm>
            <a:off x="1028700" y="4403940"/>
            <a:ext cx="6768871" cy="3403119"/>
          </a:xfrm>
          <a:prstGeom prst="rect">
            <a:avLst/>
          </a:prstGeom>
        </p:spPr>
        <p:txBody>
          <a:bodyPr lIns="0" tIns="0" rIns="0" bIns="0" rtlCol="0" anchor="t">
            <a:spAutoFit/>
          </a:bodyPr>
          <a:lstStyle/>
          <a:p>
            <a:pPr marL="693676" lvl="1" indent="-346838">
              <a:lnSpc>
                <a:spcPts val="4498"/>
              </a:lnSpc>
              <a:buFont typeface="Arial"/>
              <a:buChar char="•"/>
            </a:pPr>
            <a:r>
              <a:rPr lang="en-US" sz="3212">
                <a:solidFill>
                  <a:srgbClr val="000000"/>
                </a:solidFill>
                <a:latin typeface="Canva Sans"/>
              </a:rPr>
              <a:t>Class Diagram.</a:t>
            </a:r>
          </a:p>
          <a:p>
            <a:pPr marL="693676" lvl="1" indent="-346838">
              <a:lnSpc>
                <a:spcPts val="4498"/>
              </a:lnSpc>
              <a:buFont typeface="Arial"/>
              <a:buChar char="•"/>
            </a:pPr>
            <a:r>
              <a:rPr lang="en-US" sz="3212">
                <a:solidFill>
                  <a:srgbClr val="000000"/>
                </a:solidFill>
                <a:latin typeface="Canva Sans"/>
              </a:rPr>
              <a:t> Component Diagram.</a:t>
            </a:r>
          </a:p>
          <a:p>
            <a:pPr marL="693676" lvl="1" indent="-346838">
              <a:lnSpc>
                <a:spcPts val="4498"/>
              </a:lnSpc>
              <a:buFont typeface="Arial"/>
              <a:buChar char="•"/>
            </a:pPr>
            <a:r>
              <a:rPr lang="en-US" sz="3212">
                <a:solidFill>
                  <a:srgbClr val="000000"/>
                </a:solidFill>
                <a:latin typeface="Canva Sans"/>
              </a:rPr>
              <a:t>Composite Structure Diagram. </a:t>
            </a:r>
          </a:p>
          <a:p>
            <a:pPr marL="693676" lvl="1" indent="-346838">
              <a:lnSpc>
                <a:spcPts val="4498"/>
              </a:lnSpc>
              <a:buFont typeface="Arial"/>
              <a:buChar char="•"/>
            </a:pPr>
            <a:r>
              <a:rPr lang="en-US" sz="3212">
                <a:solidFill>
                  <a:srgbClr val="000000"/>
                </a:solidFill>
                <a:latin typeface="Canva Sans"/>
              </a:rPr>
              <a:t>Deployment Diagram.</a:t>
            </a:r>
          </a:p>
          <a:p>
            <a:pPr marL="693676" lvl="1" indent="-346838">
              <a:lnSpc>
                <a:spcPts val="4498"/>
              </a:lnSpc>
              <a:buFont typeface="Arial"/>
              <a:buChar char="•"/>
            </a:pPr>
            <a:r>
              <a:rPr lang="en-US" sz="3212">
                <a:solidFill>
                  <a:srgbClr val="000000"/>
                </a:solidFill>
                <a:latin typeface="Canva Sans"/>
              </a:rPr>
              <a:t>Object Diagram. </a:t>
            </a:r>
          </a:p>
          <a:p>
            <a:pPr marL="693676" lvl="1" indent="-346838">
              <a:lnSpc>
                <a:spcPts val="4498"/>
              </a:lnSpc>
              <a:buFont typeface="Arial"/>
              <a:buChar char="•"/>
            </a:pPr>
            <a:r>
              <a:rPr lang="en-US" sz="3212">
                <a:solidFill>
                  <a:srgbClr val="000000"/>
                </a:solidFill>
                <a:latin typeface="Canva Sans"/>
              </a:rPr>
              <a:t>Package Diagram.</a:t>
            </a:r>
          </a:p>
        </p:txBody>
      </p:sp>
      <p:sp>
        <p:nvSpPr>
          <p:cNvPr id="5" name="Freeform 5"/>
          <p:cNvSpPr/>
          <p:nvPr/>
        </p:nvSpPr>
        <p:spPr>
          <a:xfrm rot="-1568932">
            <a:off x="15971291" y="7493929"/>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240727">
            <a:off x="14369884" y="8070130"/>
            <a:ext cx="1162426" cy="1666560"/>
          </a:xfrm>
          <a:custGeom>
            <a:avLst/>
            <a:gdLst/>
            <a:ahLst/>
            <a:cxnLst/>
            <a:rect l="l" t="t" r="r" b="b"/>
            <a:pathLst>
              <a:path w="1162426" h="1666560">
                <a:moveTo>
                  <a:pt x="0" y="0"/>
                </a:moveTo>
                <a:lnTo>
                  <a:pt x="1162425" y="0"/>
                </a:lnTo>
                <a:lnTo>
                  <a:pt x="1162425" y="1666560"/>
                </a:lnTo>
                <a:lnTo>
                  <a:pt x="0" y="166656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257300"/>
            <a:ext cx="14859000" cy="701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000" dirty="0"/>
              <a:t>مخطط </a:t>
            </a:r>
            <a:r>
              <a:rPr lang="ar-EG" sz="4000" dirty="0" smtClean="0"/>
              <a:t>هيكلي </a:t>
            </a:r>
            <a:r>
              <a:rPr lang="en-US" sz="4000" dirty="0" smtClean="0"/>
              <a:t>UML</a:t>
            </a:r>
            <a:endParaRPr lang="ar-EG" sz="4000" dirty="0" smtClean="0"/>
          </a:p>
          <a:p>
            <a:pPr algn="ctr"/>
            <a:r>
              <a:rPr lang="ar-EG" sz="4800" dirty="0"/>
              <a:t>تركز هذه الأنواع من المخططات على وصف مشروع نظام البرمجيات من خلال عرض المكونات المختلفة لهذا المشروع مثل المدخلات واللبنات الأساسية والمخرجات. يحتوي هذا النوع من الرسوم البيانية </a:t>
            </a:r>
            <a:endParaRPr lang="ar-EG" sz="4800" dirty="0" smtClean="0"/>
          </a:p>
          <a:p>
            <a:pPr algn="ctr"/>
            <a:r>
              <a:rPr lang="ar-EG" sz="4000" dirty="0" smtClean="0"/>
              <a:t>على </a:t>
            </a:r>
            <a:r>
              <a:rPr lang="ar-EG" sz="4000" dirty="0"/>
              <a:t>6 أنواع مختلفة ؛ لكل منها خصائصه</a:t>
            </a:r>
            <a:r>
              <a:rPr lang="ar-EG" sz="4000" dirty="0" smtClean="0"/>
              <a:t>:</a:t>
            </a:r>
          </a:p>
          <a:p>
            <a:pPr algn="ctr"/>
            <a:r>
              <a:rPr lang="ar-EG" sz="2800" dirty="0">
                <a:solidFill>
                  <a:schemeClr val="tx1"/>
                </a:solidFill>
              </a:rPr>
              <a:t>مخطط الطبقة. </a:t>
            </a:r>
            <a:endParaRPr lang="ar-EG" sz="2800" dirty="0" smtClean="0">
              <a:solidFill>
                <a:schemeClr val="tx1"/>
              </a:solidFill>
            </a:endParaRPr>
          </a:p>
          <a:p>
            <a:pPr algn="ctr"/>
            <a:r>
              <a:rPr lang="ar-EG" sz="2800" dirty="0" smtClean="0">
                <a:solidFill>
                  <a:schemeClr val="tx1"/>
                </a:solidFill>
              </a:rPr>
              <a:t> </a:t>
            </a:r>
            <a:r>
              <a:rPr lang="ar-EG" sz="2800" dirty="0">
                <a:solidFill>
                  <a:schemeClr val="tx1"/>
                </a:solidFill>
              </a:rPr>
              <a:t>مخطط </a:t>
            </a:r>
            <a:r>
              <a:rPr lang="ar-EG" sz="2800" dirty="0" smtClean="0">
                <a:solidFill>
                  <a:schemeClr val="tx1"/>
                </a:solidFill>
              </a:rPr>
              <a:t>المكون</a:t>
            </a:r>
          </a:p>
          <a:p>
            <a:pPr algn="ctr"/>
            <a:r>
              <a:rPr lang="ar-EG" sz="2800" dirty="0" smtClean="0">
                <a:solidFill>
                  <a:schemeClr val="tx1"/>
                </a:solidFill>
              </a:rPr>
              <a:t>. </a:t>
            </a:r>
            <a:r>
              <a:rPr lang="ar-EG" sz="2800" dirty="0">
                <a:solidFill>
                  <a:schemeClr val="tx1"/>
                </a:solidFill>
              </a:rPr>
              <a:t>مخطط الهيكل المركب. </a:t>
            </a:r>
            <a:endParaRPr lang="ar-EG" sz="2800" dirty="0" smtClean="0">
              <a:solidFill>
                <a:schemeClr val="tx1"/>
              </a:solidFill>
            </a:endParaRPr>
          </a:p>
          <a:p>
            <a:pPr algn="ctr"/>
            <a:r>
              <a:rPr lang="ar-EG" sz="2800" dirty="0" smtClean="0">
                <a:solidFill>
                  <a:schemeClr val="tx1"/>
                </a:solidFill>
              </a:rPr>
              <a:t> </a:t>
            </a:r>
            <a:r>
              <a:rPr lang="ar-EG" sz="2800" dirty="0">
                <a:solidFill>
                  <a:schemeClr val="tx1"/>
                </a:solidFill>
              </a:rPr>
              <a:t>مخطط النشر. </a:t>
            </a:r>
            <a:endParaRPr lang="ar-EG" sz="2800" dirty="0" smtClean="0">
              <a:solidFill>
                <a:schemeClr val="tx1"/>
              </a:solidFill>
            </a:endParaRPr>
          </a:p>
          <a:p>
            <a:pPr algn="ctr"/>
            <a:r>
              <a:rPr lang="ar-EG" sz="2800" dirty="0" smtClean="0">
                <a:solidFill>
                  <a:schemeClr val="tx1"/>
                </a:solidFill>
              </a:rPr>
              <a:t>مخطط </a:t>
            </a:r>
            <a:r>
              <a:rPr lang="ar-EG" sz="2800" dirty="0">
                <a:solidFill>
                  <a:schemeClr val="tx1"/>
                </a:solidFill>
              </a:rPr>
              <a:t>الكائن. </a:t>
            </a:r>
            <a:endParaRPr lang="ar-EG" sz="2800" dirty="0" smtClean="0">
              <a:solidFill>
                <a:schemeClr val="tx1"/>
              </a:solidFill>
            </a:endParaRPr>
          </a:p>
          <a:p>
            <a:pPr algn="ctr"/>
            <a:r>
              <a:rPr lang="ar-EG" sz="2800" dirty="0" smtClean="0">
                <a:solidFill>
                  <a:schemeClr val="tx1"/>
                </a:solidFill>
              </a:rPr>
              <a:t> </a:t>
            </a:r>
            <a:r>
              <a:rPr lang="ar-EG" sz="2800" dirty="0">
                <a:solidFill>
                  <a:schemeClr val="tx1"/>
                </a:solidFill>
              </a:rPr>
              <a:t>مخطط الحزمة</a:t>
            </a:r>
            <a:r>
              <a:rPr lang="ar-EG" dirty="0"/>
              <a:t>.</a:t>
            </a:r>
            <a:endParaRPr lang="en-US" dirty="0"/>
          </a:p>
        </p:txBody>
      </p:sp>
    </p:spTree>
    <p:extLst>
      <p:ext uri="{BB962C8B-B14F-4D97-AF65-F5344CB8AC3E}">
        <p14:creationId xmlns:p14="http://schemas.microsoft.com/office/powerpoint/2010/main" val="2412294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682435" y="721133"/>
            <a:ext cx="16923131" cy="3935935"/>
          </a:xfrm>
          <a:prstGeom prst="rect">
            <a:avLst/>
          </a:prstGeom>
        </p:spPr>
        <p:txBody>
          <a:bodyPr lIns="0" tIns="0" rIns="0" bIns="0" rtlCol="0" anchor="t">
            <a:spAutoFit/>
          </a:bodyPr>
          <a:lstStyle/>
          <a:p>
            <a:pPr>
              <a:lnSpc>
                <a:spcPts val="4083"/>
              </a:lnSpc>
              <a:spcBef>
                <a:spcPct val="0"/>
              </a:spcBef>
            </a:pPr>
            <a:r>
              <a:rPr lang="en-US" sz="2916" dirty="0">
                <a:solidFill>
                  <a:srgbClr val="566490"/>
                </a:solidFill>
                <a:latin typeface="Canva Sans Bold"/>
              </a:rPr>
              <a:t>Class Diagram:</a:t>
            </a:r>
          </a:p>
          <a:p>
            <a:pPr>
              <a:lnSpc>
                <a:spcPts val="3803"/>
              </a:lnSpc>
              <a:spcBef>
                <a:spcPct val="0"/>
              </a:spcBef>
            </a:pPr>
            <a:r>
              <a:rPr lang="en-US" sz="2716" dirty="0">
                <a:solidFill>
                  <a:srgbClr val="000000"/>
                </a:solidFill>
                <a:latin typeface="Canva Sans"/>
              </a:rPr>
              <a:t>It is one of the most popular UML diagrams that shows a static representation of the </a:t>
            </a:r>
          </a:p>
          <a:p>
            <a:pPr>
              <a:lnSpc>
                <a:spcPts val="3803"/>
              </a:lnSpc>
              <a:spcBef>
                <a:spcPct val="0"/>
              </a:spcBef>
            </a:pPr>
            <a:r>
              <a:rPr lang="en-US" sz="2716" dirty="0">
                <a:solidFill>
                  <a:srgbClr val="000000"/>
                </a:solidFill>
                <a:latin typeface="Canva Sans"/>
              </a:rPr>
              <a:t>project for covering all relationships and functionalities over methods. It uses the concept of </a:t>
            </a:r>
          </a:p>
          <a:p>
            <a:pPr>
              <a:lnSpc>
                <a:spcPts val="3803"/>
              </a:lnSpc>
              <a:spcBef>
                <a:spcPct val="0"/>
              </a:spcBef>
            </a:pPr>
            <a:r>
              <a:rPr lang="en-US" sz="2716" dirty="0">
                <a:solidFill>
                  <a:srgbClr val="000000"/>
                </a:solidFill>
                <a:latin typeface="Canva Sans"/>
              </a:rPr>
              <a:t>classes in which each class represents an object within the system. For example, in a factory, </a:t>
            </a:r>
          </a:p>
          <a:p>
            <a:pPr>
              <a:lnSpc>
                <a:spcPts val="3803"/>
              </a:lnSpc>
              <a:spcBef>
                <a:spcPct val="0"/>
              </a:spcBef>
            </a:pPr>
            <a:r>
              <a:rPr lang="en-US" sz="2716" dirty="0">
                <a:solidFill>
                  <a:srgbClr val="000000"/>
                </a:solidFill>
                <a:latin typeface="Canva Sans"/>
              </a:rPr>
              <a:t>we can assume the product A is a class. Also, customers can be assumed as a class.</a:t>
            </a:r>
          </a:p>
          <a:p>
            <a:pPr>
              <a:lnSpc>
                <a:spcPts val="4083"/>
              </a:lnSpc>
              <a:spcBef>
                <a:spcPct val="0"/>
              </a:spcBef>
            </a:pPr>
            <a:endParaRPr lang="en-US" sz="2716" dirty="0">
              <a:solidFill>
                <a:srgbClr val="000000"/>
              </a:solidFill>
              <a:latin typeface="Canva Sans"/>
            </a:endParaRPr>
          </a:p>
          <a:p>
            <a:pPr>
              <a:lnSpc>
                <a:spcPts val="4083"/>
              </a:lnSpc>
              <a:spcBef>
                <a:spcPct val="0"/>
              </a:spcBef>
            </a:pPr>
            <a:endParaRPr lang="en-US" sz="2716" dirty="0">
              <a:solidFill>
                <a:srgbClr val="000000"/>
              </a:solidFill>
              <a:latin typeface="Canva Sans"/>
            </a:endParaRPr>
          </a:p>
          <a:p>
            <a:pPr>
              <a:lnSpc>
                <a:spcPts val="4083"/>
              </a:lnSpc>
              <a:spcBef>
                <a:spcPct val="0"/>
              </a:spcBef>
            </a:pPr>
            <a:endParaRPr lang="en-US" sz="2716" dirty="0">
              <a:solidFill>
                <a:srgbClr val="000000"/>
              </a:solidFill>
              <a:latin typeface="Canva Sans"/>
            </a:endParaRPr>
          </a:p>
        </p:txBody>
      </p:sp>
      <p:sp>
        <p:nvSpPr>
          <p:cNvPr id="3" name="TextBox 3"/>
          <p:cNvSpPr txBox="1"/>
          <p:nvPr/>
        </p:nvSpPr>
        <p:spPr>
          <a:xfrm>
            <a:off x="778677" y="3462953"/>
            <a:ext cx="6498696" cy="481330"/>
          </a:xfrm>
          <a:prstGeom prst="rect">
            <a:avLst/>
          </a:prstGeom>
        </p:spPr>
        <p:txBody>
          <a:bodyPr lIns="0" tIns="0" rIns="0" bIns="0" rtlCol="0" anchor="t">
            <a:spAutoFit/>
          </a:bodyPr>
          <a:lstStyle/>
          <a:p>
            <a:pPr algn="ctr">
              <a:lnSpc>
                <a:spcPts val="3919"/>
              </a:lnSpc>
            </a:pPr>
            <a:r>
              <a:rPr lang="en-US" sz="2799" dirty="0">
                <a:solidFill>
                  <a:srgbClr val="EF7B9E"/>
                </a:solidFill>
                <a:latin typeface="Canva Sans Bold"/>
              </a:rPr>
              <a:t>a) Why Do We Use the Class Diagram?</a:t>
            </a:r>
          </a:p>
        </p:txBody>
      </p:sp>
      <p:sp>
        <p:nvSpPr>
          <p:cNvPr id="4" name="TextBox 4"/>
          <p:cNvSpPr txBox="1"/>
          <p:nvPr/>
        </p:nvSpPr>
        <p:spPr>
          <a:xfrm>
            <a:off x="1028700" y="4216024"/>
            <a:ext cx="11367162" cy="20726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Bold"/>
              </a:rPr>
              <a:t> 1. It is simple.</a:t>
            </a:r>
          </a:p>
          <a:p>
            <a:pPr>
              <a:lnSpc>
                <a:spcPts val="3359"/>
              </a:lnSpc>
              <a:spcBef>
                <a:spcPct val="0"/>
              </a:spcBef>
            </a:pPr>
            <a:r>
              <a:rPr lang="en-US" sz="2400" dirty="0">
                <a:solidFill>
                  <a:srgbClr val="000000"/>
                </a:solidFill>
                <a:latin typeface="Canva Sans Bold"/>
              </a:rPr>
              <a:t>2. It is a static representation of the software features (functions).</a:t>
            </a:r>
          </a:p>
          <a:p>
            <a:pPr>
              <a:lnSpc>
                <a:spcPts val="3359"/>
              </a:lnSpc>
              <a:spcBef>
                <a:spcPct val="0"/>
              </a:spcBef>
            </a:pPr>
            <a:r>
              <a:rPr lang="en-US" sz="2400" dirty="0">
                <a:solidFill>
                  <a:srgbClr val="000000"/>
                </a:solidFill>
                <a:latin typeface="Canva Sans Bold"/>
              </a:rPr>
              <a:t>3. It is a visualized diagram.</a:t>
            </a:r>
          </a:p>
          <a:p>
            <a:pPr>
              <a:lnSpc>
                <a:spcPts val="3359"/>
              </a:lnSpc>
              <a:spcBef>
                <a:spcPct val="0"/>
              </a:spcBef>
            </a:pPr>
            <a:r>
              <a:rPr lang="en-US" sz="2400" dirty="0">
                <a:solidFill>
                  <a:srgbClr val="000000"/>
                </a:solidFill>
                <a:latin typeface="Canva Sans Bold"/>
              </a:rPr>
              <a:t>4. It represents the relationship between the different objects in the project.</a:t>
            </a:r>
          </a:p>
          <a:p>
            <a:pPr>
              <a:lnSpc>
                <a:spcPts val="3359"/>
              </a:lnSpc>
              <a:spcBef>
                <a:spcPct val="0"/>
              </a:spcBef>
            </a:pPr>
            <a:r>
              <a:rPr lang="en-US" sz="2400" dirty="0">
                <a:solidFill>
                  <a:srgbClr val="000000"/>
                </a:solidFill>
                <a:latin typeface="Canva Sans Bold"/>
              </a:rPr>
              <a:t>5. It lets you identify the functionality of the software project</a:t>
            </a:r>
          </a:p>
        </p:txBody>
      </p:sp>
      <p:sp>
        <p:nvSpPr>
          <p:cNvPr id="5" name="TextBox 5"/>
          <p:cNvSpPr txBox="1"/>
          <p:nvPr/>
        </p:nvSpPr>
        <p:spPr>
          <a:xfrm>
            <a:off x="682435" y="6662679"/>
            <a:ext cx="5216261" cy="481330"/>
          </a:xfrm>
          <a:prstGeom prst="rect">
            <a:avLst/>
          </a:prstGeom>
        </p:spPr>
        <p:txBody>
          <a:bodyPr lIns="0" tIns="0" rIns="0" bIns="0" rtlCol="0" anchor="t">
            <a:spAutoFit/>
          </a:bodyPr>
          <a:lstStyle/>
          <a:p>
            <a:pPr algn="ctr">
              <a:lnSpc>
                <a:spcPts val="3919"/>
              </a:lnSpc>
              <a:spcBef>
                <a:spcPct val="0"/>
              </a:spcBef>
            </a:pPr>
            <a:r>
              <a:rPr lang="en-US" sz="2799" dirty="0">
                <a:solidFill>
                  <a:srgbClr val="EF7B9E"/>
                </a:solidFill>
                <a:latin typeface="Canva Sans Bold"/>
              </a:rPr>
              <a:t>b) Class Diagram Components</a:t>
            </a:r>
          </a:p>
        </p:txBody>
      </p:sp>
      <p:sp>
        <p:nvSpPr>
          <p:cNvPr id="6" name="TextBox 6"/>
          <p:cNvSpPr txBox="1"/>
          <p:nvPr/>
        </p:nvSpPr>
        <p:spPr>
          <a:xfrm>
            <a:off x="1046018" y="7420234"/>
            <a:ext cx="10995057" cy="3962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a:rPr>
              <a:t>1. </a:t>
            </a:r>
            <a:r>
              <a:rPr lang="en-US" sz="2400" dirty="0">
                <a:solidFill>
                  <a:srgbClr val="000000"/>
                </a:solidFill>
                <a:latin typeface="Canva Sans Bold"/>
              </a:rPr>
              <a:t>Class</a:t>
            </a:r>
            <a:r>
              <a:rPr lang="en-US" sz="2400" dirty="0">
                <a:solidFill>
                  <a:srgbClr val="000000"/>
                </a:solidFill>
                <a:latin typeface="Canva Sans"/>
              </a:rPr>
              <a:t>: It represents the different types of objects in the project</a:t>
            </a:r>
          </a:p>
        </p:txBody>
      </p:sp>
      <p:sp>
        <p:nvSpPr>
          <p:cNvPr id="7" name="TextBox 7"/>
          <p:cNvSpPr txBox="1"/>
          <p:nvPr/>
        </p:nvSpPr>
        <p:spPr>
          <a:xfrm>
            <a:off x="1371600" y="8092699"/>
            <a:ext cx="9562438" cy="3962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Bold"/>
              </a:rPr>
              <a:t>2. Attribute: </a:t>
            </a:r>
            <a:r>
              <a:rPr lang="en-US" sz="2400" dirty="0">
                <a:solidFill>
                  <a:srgbClr val="000000"/>
                </a:solidFill>
                <a:latin typeface="Canva Sans"/>
              </a:rPr>
              <a:t>It represents the information of each class</a:t>
            </a:r>
          </a:p>
        </p:txBody>
      </p:sp>
      <p:sp>
        <p:nvSpPr>
          <p:cNvPr id="8" name="TextBox 8"/>
          <p:cNvSpPr txBox="1"/>
          <p:nvPr/>
        </p:nvSpPr>
        <p:spPr>
          <a:xfrm>
            <a:off x="1028700" y="8765164"/>
            <a:ext cx="10373567" cy="3962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a:rPr>
              <a:t>3. </a:t>
            </a:r>
            <a:r>
              <a:rPr lang="en-US" sz="2400" dirty="0">
                <a:solidFill>
                  <a:srgbClr val="000000"/>
                </a:solidFill>
                <a:latin typeface="Canva Sans Bold"/>
              </a:rPr>
              <a:t>Methods</a:t>
            </a:r>
            <a:r>
              <a:rPr lang="en-US" sz="2400" dirty="0">
                <a:solidFill>
                  <a:srgbClr val="000000"/>
                </a:solidFill>
                <a:latin typeface="Canva Sans"/>
              </a:rPr>
              <a:t>: They represent the functionalities of the class</a:t>
            </a:r>
          </a:p>
        </p:txBody>
      </p:sp>
      <p:sp>
        <p:nvSpPr>
          <p:cNvPr id="9" name="TextBox 9"/>
          <p:cNvSpPr txBox="1"/>
          <p:nvPr/>
        </p:nvSpPr>
        <p:spPr>
          <a:xfrm>
            <a:off x="1046018" y="9347720"/>
            <a:ext cx="9756303" cy="8153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a:rPr>
              <a:t>4. </a:t>
            </a:r>
            <a:r>
              <a:rPr lang="en-US" sz="2400" dirty="0">
                <a:solidFill>
                  <a:srgbClr val="000000"/>
                </a:solidFill>
                <a:latin typeface="Canva Sans Bold"/>
              </a:rPr>
              <a:t>Relationships</a:t>
            </a:r>
            <a:r>
              <a:rPr lang="en-US" sz="2400" dirty="0">
                <a:solidFill>
                  <a:srgbClr val="000000"/>
                </a:solidFill>
                <a:latin typeface="Canva Sans"/>
              </a:rPr>
              <a:t>: They represent the communications between the classes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8288000" cy="10287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ar-EG" sz="5400" dirty="0"/>
              <a:t>مخطط الفئة: إنه أحد مخططات </a:t>
            </a:r>
            <a:r>
              <a:rPr lang="en-US" sz="5400" dirty="0"/>
              <a:t>UML</a:t>
            </a:r>
            <a:endParaRPr lang="ar-EG" sz="5400" dirty="0" smtClean="0"/>
          </a:p>
          <a:p>
            <a:pPr algn="ctr"/>
            <a:r>
              <a:rPr lang="ar-EG" sz="5400" dirty="0" smtClean="0"/>
              <a:t>الأكثر </a:t>
            </a:r>
            <a:r>
              <a:rPr lang="ar-EG" sz="5400" dirty="0"/>
              <a:t>شيوعا والتي تعرض تمثيلا ثابتا للمشروع لتغطية جميع العلاقات والوظائف عبر الأساليب. يستخدم مفهوم الفئات التي تمثل فيها كل فئة كائنا داخل النظام. على سبيل المثال ، في المصنع ، يمكننا افتراض أن المنتج </a:t>
            </a:r>
            <a:r>
              <a:rPr lang="en-US" sz="5400" dirty="0"/>
              <a:t>A </a:t>
            </a:r>
            <a:r>
              <a:rPr lang="ar-EG" sz="5400" dirty="0"/>
              <a:t>هو </a:t>
            </a:r>
            <a:endParaRPr lang="ar-EG" sz="5400" dirty="0" smtClean="0"/>
          </a:p>
          <a:p>
            <a:pPr algn="ctr"/>
            <a:r>
              <a:rPr lang="ar-EG" sz="5400" dirty="0" smtClean="0"/>
              <a:t>فئة</a:t>
            </a:r>
            <a:r>
              <a:rPr lang="ar-EG" sz="5400" dirty="0"/>
              <a:t>. أيضا ، يمكن افتراض العملاء كفئة</a:t>
            </a:r>
            <a:r>
              <a:rPr lang="ar-EG" sz="5400" dirty="0" smtClean="0"/>
              <a:t>.</a:t>
            </a:r>
          </a:p>
          <a:p>
            <a:pPr algn="ctr"/>
            <a:r>
              <a:rPr lang="ar-EG" sz="5400" dirty="0"/>
              <a:t>لماذا نستخدم مخطط الفصل</a:t>
            </a:r>
            <a:r>
              <a:rPr lang="ar-EG" sz="5400" dirty="0" smtClean="0"/>
              <a:t>؟</a:t>
            </a:r>
            <a:endParaRPr lang="en-US" sz="5400" dirty="0" smtClean="0"/>
          </a:p>
          <a:p>
            <a:pPr marL="914400" indent="-914400" algn="ctr">
              <a:buAutoNum type="arabicPeriod"/>
            </a:pPr>
            <a:r>
              <a:rPr lang="ar-EG" sz="5400" dirty="0" smtClean="0"/>
              <a:t>انها </a:t>
            </a:r>
            <a:r>
              <a:rPr lang="ar-EG" sz="5400" dirty="0"/>
              <a:t>بسيطة. 2. إنه تمثيل ثابت لميزات البرنامج (الوظائف). 3. إنه رسم تخطيطي مرئي. 4. يمثل العلاقة بين الكائنات المختلفة في المشروع. 5. يتيح لك تحديد وظائف مشروع </a:t>
            </a:r>
            <a:r>
              <a:rPr lang="ar-EG" sz="5400" dirty="0" smtClean="0"/>
              <a:t>البرنامج</a:t>
            </a:r>
          </a:p>
          <a:p>
            <a:pPr marL="914400" indent="-914400" algn="ctr">
              <a:buAutoNum type="arabicPeriod"/>
            </a:pPr>
            <a:r>
              <a:rPr lang="ar-EG" sz="5400" b="1" dirty="0"/>
              <a:t>ب) مكونات مخطط </a:t>
            </a:r>
            <a:r>
              <a:rPr lang="ar-EG" sz="5400" b="1" dirty="0" smtClean="0"/>
              <a:t>الفئة</a:t>
            </a:r>
            <a:endParaRPr lang="en-US" sz="5400" b="1" dirty="0" smtClean="0"/>
          </a:p>
          <a:p>
            <a:pPr algn="ctr"/>
            <a:r>
              <a:rPr lang="ar-EG" sz="2800" b="1" dirty="0">
                <a:solidFill>
                  <a:schemeClr val="tx1"/>
                </a:solidFill>
              </a:rPr>
              <a:t>1. الفئة: تمثل الأنواع المختلفة من الكائنات في المشروع</a:t>
            </a:r>
            <a:endParaRPr lang="ar-EG" sz="2800" b="1" dirty="0" smtClean="0">
              <a:solidFill>
                <a:schemeClr val="tx1"/>
              </a:solidFill>
            </a:endParaRPr>
          </a:p>
          <a:p>
            <a:pPr algn="ctr"/>
            <a:r>
              <a:rPr lang="ar-EG" sz="2400" b="1" dirty="0">
                <a:solidFill>
                  <a:schemeClr val="tx1"/>
                </a:solidFill>
              </a:rPr>
              <a:t>2. السمة: يمثل معلومات كل </a:t>
            </a:r>
            <a:r>
              <a:rPr lang="ar-EG" sz="2400" b="1" dirty="0" smtClean="0">
                <a:solidFill>
                  <a:schemeClr val="tx1"/>
                </a:solidFill>
              </a:rPr>
              <a:t>فئة</a:t>
            </a:r>
            <a:endParaRPr lang="en-US" sz="2400" b="1" dirty="0" smtClean="0">
              <a:solidFill>
                <a:schemeClr val="tx1"/>
              </a:solidFill>
            </a:endParaRPr>
          </a:p>
          <a:p>
            <a:pPr algn="ctr"/>
            <a:r>
              <a:rPr lang="ar-EG" sz="2400" b="1" dirty="0">
                <a:solidFill>
                  <a:schemeClr val="tx1"/>
                </a:solidFill>
              </a:rPr>
              <a:t>3. الأساليب: تمثل وظائف </a:t>
            </a:r>
            <a:r>
              <a:rPr lang="ar-EG" sz="2400" b="1" dirty="0" smtClean="0">
                <a:solidFill>
                  <a:schemeClr val="tx1"/>
                </a:solidFill>
              </a:rPr>
              <a:t>الفصل</a:t>
            </a:r>
            <a:endParaRPr lang="en-US" sz="2400" b="1" dirty="0" smtClean="0">
              <a:solidFill>
                <a:schemeClr val="tx1"/>
              </a:solidFill>
            </a:endParaRPr>
          </a:p>
          <a:p>
            <a:pPr algn="ctr"/>
            <a:r>
              <a:rPr lang="ar-EG" sz="2400" b="1" dirty="0">
                <a:solidFill>
                  <a:schemeClr val="tx1"/>
                </a:solidFill>
              </a:rPr>
              <a:t>4. العلاقات: تمثل الاتصالات بين الطبقات</a:t>
            </a:r>
            <a:endParaRPr lang="en-US" sz="2400" b="1" dirty="0" smtClean="0">
              <a:solidFill>
                <a:schemeClr val="tx1"/>
              </a:solidFill>
            </a:endParaRPr>
          </a:p>
        </p:txBody>
      </p:sp>
    </p:spTree>
    <p:extLst>
      <p:ext uri="{BB962C8B-B14F-4D97-AF65-F5344CB8AC3E}">
        <p14:creationId xmlns:p14="http://schemas.microsoft.com/office/powerpoint/2010/main" val="32161070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2613764" y="643256"/>
            <a:ext cx="13060472" cy="8615044"/>
          </a:xfrm>
          <a:custGeom>
            <a:avLst/>
            <a:gdLst/>
            <a:ahLst/>
            <a:cxnLst/>
            <a:rect l="l" t="t" r="r" b="b"/>
            <a:pathLst>
              <a:path w="13060472" h="8615044">
                <a:moveTo>
                  <a:pt x="0" y="0"/>
                </a:moveTo>
                <a:lnTo>
                  <a:pt x="13060472" y="0"/>
                </a:lnTo>
                <a:lnTo>
                  <a:pt x="13060472" y="8615044"/>
                </a:lnTo>
                <a:lnTo>
                  <a:pt x="0" y="8615044"/>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124200" y="1409700"/>
            <a:ext cx="11049000" cy="7086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ar-EG" sz="4800" dirty="0"/>
              <a:t>دورة حياة تطوير البرمجيات (</a:t>
            </a:r>
            <a:r>
              <a:rPr lang="en-US" sz="4800" dirty="0"/>
              <a:t>SDLC</a:t>
            </a:r>
            <a:r>
              <a:rPr lang="en-US" dirty="0"/>
              <a:t>)</a:t>
            </a:r>
          </a:p>
        </p:txBody>
      </p:sp>
    </p:spTree>
    <p:extLst>
      <p:ext uri="{BB962C8B-B14F-4D97-AF65-F5344CB8AC3E}">
        <p14:creationId xmlns:p14="http://schemas.microsoft.com/office/powerpoint/2010/main" val="2578301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1181100"/>
            <a:ext cx="14478000" cy="883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613764" y="2095500"/>
            <a:ext cx="13060472" cy="7162800"/>
          </a:xfrm>
          <a:custGeom>
            <a:avLst/>
            <a:gdLst/>
            <a:ahLst/>
            <a:cxnLst/>
            <a:rect l="l" t="t" r="r" b="b"/>
            <a:pathLst>
              <a:path w="13060472" h="8615044">
                <a:moveTo>
                  <a:pt x="0" y="0"/>
                </a:moveTo>
                <a:lnTo>
                  <a:pt x="13060472" y="0"/>
                </a:lnTo>
                <a:lnTo>
                  <a:pt x="13060472" y="8615044"/>
                </a:lnTo>
                <a:lnTo>
                  <a:pt x="0" y="8615044"/>
                </a:lnTo>
                <a:lnTo>
                  <a:pt x="0" y="0"/>
                </a:lnTo>
                <a:close/>
              </a:path>
            </a:pathLst>
          </a:custGeom>
          <a:blipFill>
            <a:blip r:embed="rId2"/>
            <a:stretch>
              <a:fillRect/>
            </a:stretch>
          </a:blipFill>
        </p:spPr>
      </p:sp>
    </p:spTree>
    <p:extLst>
      <p:ext uri="{BB962C8B-B14F-4D97-AF65-F5344CB8AC3E}">
        <p14:creationId xmlns:p14="http://schemas.microsoft.com/office/powerpoint/2010/main" val="34019936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593498"/>
            <a:ext cx="14224652" cy="2846070"/>
          </a:xfrm>
          <a:prstGeom prst="rect">
            <a:avLst/>
          </a:prstGeom>
        </p:spPr>
        <p:txBody>
          <a:bodyPr lIns="0" tIns="0" rIns="0" bIns="0" rtlCol="0" anchor="t">
            <a:spAutoFit/>
          </a:bodyPr>
          <a:lstStyle/>
          <a:p>
            <a:pPr>
              <a:lnSpc>
                <a:spcPts val="3779"/>
              </a:lnSpc>
              <a:spcBef>
                <a:spcPct val="0"/>
              </a:spcBef>
            </a:pPr>
            <a:r>
              <a:rPr lang="en-US" sz="2700" dirty="0">
                <a:solidFill>
                  <a:srgbClr val="566490"/>
                </a:solidFill>
                <a:latin typeface="Canva Sans Bold"/>
              </a:rPr>
              <a:t>Component Diagram:</a:t>
            </a:r>
          </a:p>
          <a:p>
            <a:pPr>
              <a:lnSpc>
                <a:spcPts val="3779"/>
              </a:lnSpc>
              <a:spcBef>
                <a:spcPct val="0"/>
              </a:spcBef>
            </a:pPr>
            <a:r>
              <a:rPr lang="en-US" sz="2700" dirty="0">
                <a:solidFill>
                  <a:srgbClr val="000000"/>
                </a:solidFill>
                <a:latin typeface="Canva Sans"/>
              </a:rPr>
              <a:t>It is like a class diagram about the executable aspects of component-based </a:t>
            </a:r>
          </a:p>
          <a:p>
            <a:pPr>
              <a:lnSpc>
                <a:spcPts val="3779"/>
              </a:lnSpc>
              <a:spcBef>
                <a:spcPct val="0"/>
              </a:spcBef>
            </a:pPr>
            <a:r>
              <a:rPr lang="en-US" sz="2700" dirty="0">
                <a:solidFill>
                  <a:srgbClr val="000000"/>
                </a:solidFill>
                <a:latin typeface="Canva Sans"/>
              </a:rPr>
              <a:t>projects. The component diagram is responsible for visualizing the system and </a:t>
            </a:r>
          </a:p>
          <a:p>
            <a:pPr>
              <a:lnSpc>
                <a:spcPts val="3779"/>
              </a:lnSpc>
              <a:spcBef>
                <a:spcPct val="0"/>
              </a:spcBef>
            </a:pPr>
            <a:r>
              <a:rPr lang="en-US" sz="2700" dirty="0">
                <a:solidFill>
                  <a:srgbClr val="000000"/>
                </a:solidFill>
                <a:latin typeface="Canva Sans"/>
              </a:rPr>
              <a:t>relationships among modules within the system. </a:t>
            </a:r>
          </a:p>
          <a:p>
            <a:pPr>
              <a:lnSpc>
                <a:spcPts val="3779"/>
              </a:lnSpc>
              <a:spcBef>
                <a:spcPct val="0"/>
              </a:spcBef>
            </a:pPr>
            <a:endParaRPr lang="en-US" sz="2700" dirty="0">
              <a:solidFill>
                <a:srgbClr val="000000"/>
              </a:solidFill>
              <a:latin typeface="Canva Sans"/>
            </a:endParaRPr>
          </a:p>
          <a:p>
            <a:pPr>
              <a:lnSpc>
                <a:spcPts val="3779"/>
              </a:lnSpc>
              <a:spcBef>
                <a:spcPct val="0"/>
              </a:spcBef>
            </a:pPr>
            <a:r>
              <a:rPr lang="en-US" sz="2700" dirty="0">
                <a:solidFill>
                  <a:srgbClr val="000000"/>
                </a:solidFill>
                <a:latin typeface="Canva Sans"/>
              </a:rPr>
              <a:t>.</a:t>
            </a:r>
          </a:p>
        </p:txBody>
      </p:sp>
      <p:sp>
        <p:nvSpPr>
          <p:cNvPr id="3" name="TextBox 3"/>
          <p:cNvSpPr txBox="1"/>
          <p:nvPr/>
        </p:nvSpPr>
        <p:spPr>
          <a:xfrm>
            <a:off x="1002233" y="2940458"/>
            <a:ext cx="14251120" cy="941070"/>
          </a:xfrm>
          <a:prstGeom prst="rect">
            <a:avLst/>
          </a:prstGeom>
        </p:spPr>
        <p:txBody>
          <a:bodyPr lIns="0" tIns="0" rIns="0" bIns="0" rtlCol="0" anchor="t">
            <a:spAutoFit/>
          </a:bodyPr>
          <a:lstStyle/>
          <a:p>
            <a:pPr>
              <a:lnSpc>
                <a:spcPts val="3779"/>
              </a:lnSpc>
              <a:spcBef>
                <a:spcPct val="0"/>
              </a:spcBef>
            </a:pPr>
            <a:r>
              <a:rPr lang="en-US" sz="2700" dirty="0">
                <a:solidFill>
                  <a:srgbClr val="566490"/>
                </a:solidFill>
                <a:latin typeface="Canva Sans Bold"/>
              </a:rPr>
              <a:t>Composite Structure Diagram:</a:t>
            </a:r>
          </a:p>
          <a:p>
            <a:pPr>
              <a:lnSpc>
                <a:spcPts val="3779"/>
              </a:lnSpc>
              <a:spcBef>
                <a:spcPct val="0"/>
              </a:spcBef>
            </a:pPr>
            <a:r>
              <a:rPr lang="en-US" sz="2700" dirty="0">
                <a:solidFill>
                  <a:srgbClr val="000000"/>
                </a:solidFill>
                <a:latin typeface="Canva Sans"/>
              </a:rPr>
              <a:t>It provides a logical representation of internal components for each part in the system</a:t>
            </a:r>
          </a:p>
        </p:txBody>
      </p:sp>
      <p:sp>
        <p:nvSpPr>
          <p:cNvPr id="4" name="TextBox 4"/>
          <p:cNvSpPr txBox="1"/>
          <p:nvPr/>
        </p:nvSpPr>
        <p:spPr>
          <a:xfrm>
            <a:off x="1028700" y="4389570"/>
            <a:ext cx="14260910" cy="5227320"/>
          </a:xfrm>
          <a:prstGeom prst="rect">
            <a:avLst/>
          </a:prstGeom>
        </p:spPr>
        <p:txBody>
          <a:bodyPr lIns="0" tIns="0" rIns="0" bIns="0" rtlCol="0" anchor="t">
            <a:spAutoFit/>
          </a:bodyPr>
          <a:lstStyle/>
          <a:p>
            <a:pPr>
              <a:lnSpc>
                <a:spcPts val="3780"/>
              </a:lnSpc>
              <a:spcBef>
                <a:spcPct val="0"/>
              </a:spcBef>
            </a:pPr>
            <a:r>
              <a:rPr lang="en-US" sz="2700" dirty="0">
                <a:solidFill>
                  <a:srgbClr val="566490"/>
                </a:solidFill>
                <a:latin typeface="Canva Sans Bold"/>
              </a:rPr>
              <a:t>Deployment Diagram:</a:t>
            </a:r>
          </a:p>
          <a:p>
            <a:pPr>
              <a:lnSpc>
                <a:spcPts val="3780"/>
              </a:lnSpc>
              <a:spcBef>
                <a:spcPct val="0"/>
              </a:spcBef>
            </a:pPr>
            <a:r>
              <a:rPr lang="en-US" sz="2700" dirty="0">
                <a:solidFill>
                  <a:srgbClr val="000000"/>
                </a:solidFill>
                <a:latin typeface="Canva Sans"/>
              </a:rPr>
              <a:t>It shows the relationship between the software and the hardware components of </a:t>
            </a:r>
          </a:p>
          <a:p>
            <a:pPr>
              <a:lnSpc>
                <a:spcPts val="3780"/>
              </a:lnSpc>
              <a:spcBef>
                <a:spcPct val="0"/>
              </a:spcBef>
            </a:pPr>
            <a:r>
              <a:rPr lang="en-US" sz="2700" dirty="0">
                <a:solidFill>
                  <a:srgbClr val="000000"/>
                </a:solidFill>
                <a:latin typeface="Canva Sans"/>
              </a:rPr>
              <a:t>the project.</a:t>
            </a:r>
          </a:p>
          <a:p>
            <a:pPr>
              <a:lnSpc>
                <a:spcPts val="3780"/>
              </a:lnSpc>
              <a:spcBef>
                <a:spcPct val="0"/>
              </a:spcBef>
            </a:pPr>
            <a:endParaRPr lang="en-US" sz="2700" dirty="0">
              <a:solidFill>
                <a:srgbClr val="000000"/>
              </a:solidFill>
              <a:latin typeface="Canva Sans"/>
            </a:endParaRPr>
          </a:p>
          <a:p>
            <a:pPr>
              <a:lnSpc>
                <a:spcPts val="3780"/>
              </a:lnSpc>
              <a:spcBef>
                <a:spcPct val="0"/>
              </a:spcBef>
            </a:pPr>
            <a:r>
              <a:rPr lang="en-US" sz="2700" dirty="0">
                <a:solidFill>
                  <a:srgbClr val="566490"/>
                </a:solidFill>
                <a:latin typeface="Canva Sans Bold"/>
              </a:rPr>
              <a:t>Object Diagram:</a:t>
            </a:r>
          </a:p>
          <a:p>
            <a:pPr>
              <a:lnSpc>
                <a:spcPts val="3780"/>
              </a:lnSpc>
              <a:spcBef>
                <a:spcPct val="0"/>
              </a:spcBef>
            </a:pPr>
            <a:r>
              <a:rPr lang="en-US" sz="2700" dirty="0">
                <a:solidFill>
                  <a:srgbClr val="000000"/>
                </a:solidFill>
                <a:latin typeface="Canva Sans"/>
              </a:rPr>
              <a:t>It shows a complete view of any object from the project at a specific time. The viewing </a:t>
            </a:r>
          </a:p>
          <a:p>
            <a:pPr>
              <a:lnSpc>
                <a:spcPts val="3780"/>
              </a:lnSpc>
              <a:spcBef>
                <a:spcPct val="0"/>
              </a:spcBef>
            </a:pPr>
            <a:r>
              <a:rPr lang="en-US" sz="2700" dirty="0">
                <a:solidFill>
                  <a:srgbClr val="000000"/>
                </a:solidFill>
                <a:latin typeface="Canva Sans"/>
              </a:rPr>
              <a:t>process includes the structure of the object, the data, and the relationships.</a:t>
            </a:r>
          </a:p>
          <a:p>
            <a:pPr>
              <a:lnSpc>
                <a:spcPts val="3780"/>
              </a:lnSpc>
              <a:spcBef>
                <a:spcPct val="0"/>
              </a:spcBef>
            </a:pPr>
            <a:endParaRPr lang="en-US" sz="2700" dirty="0">
              <a:solidFill>
                <a:srgbClr val="000000"/>
              </a:solidFill>
              <a:latin typeface="Canva Sans"/>
            </a:endParaRPr>
          </a:p>
          <a:p>
            <a:pPr>
              <a:lnSpc>
                <a:spcPts val="3780"/>
              </a:lnSpc>
              <a:spcBef>
                <a:spcPct val="0"/>
              </a:spcBef>
            </a:pPr>
            <a:r>
              <a:rPr lang="en-US" sz="2700" dirty="0">
                <a:solidFill>
                  <a:srgbClr val="566490"/>
                </a:solidFill>
                <a:latin typeface="Canva Sans Bold"/>
              </a:rPr>
              <a:t>Package Diagram:</a:t>
            </a:r>
          </a:p>
          <a:p>
            <a:pPr>
              <a:lnSpc>
                <a:spcPts val="3780"/>
              </a:lnSpc>
              <a:spcBef>
                <a:spcPct val="0"/>
              </a:spcBef>
            </a:pPr>
            <a:r>
              <a:rPr lang="en-US" sz="2700" dirty="0">
                <a:solidFill>
                  <a:srgbClr val="000000"/>
                </a:solidFill>
                <a:latin typeface="Canva Sans"/>
              </a:rPr>
              <a:t>It is considered a simple image of the class diagram which could collect each group </a:t>
            </a:r>
          </a:p>
          <a:p>
            <a:pPr>
              <a:lnSpc>
                <a:spcPts val="3780"/>
              </a:lnSpc>
              <a:spcBef>
                <a:spcPct val="0"/>
              </a:spcBef>
            </a:pPr>
            <a:r>
              <a:rPr lang="en-US" sz="2700" dirty="0">
                <a:solidFill>
                  <a:srgbClr val="000000"/>
                </a:solidFill>
                <a:latin typeface="Canva Sans"/>
              </a:rPr>
              <a:t>of classes into a package.</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57200" y="64077"/>
            <a:ext cx="17754600" cy="9715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3600" dirty="0">
                <a:solidFill>
                  <a:schemeClr val="tx1"/>
                </a:solidFill>
              </a:rPr>
              <a:t>مخطط المكون</a:t>
            </a:r>
            <a:r>
              <a:rPr lang="ar-EG" sz="2800" dirty="0"/>
              <a:t>: يشبه مخطط الفصل حول الجوانب القابلة للتنفيذ للمشاريع القائمة على المكونات. مخطط المكون مسؤول عن تصور النظام والعلاقات بين الوحدات داخل النظام</a:t>
            </a:r>
            <a:r>
              <a:rPr lang="ar-EG" sz="2800" dirty="0" smtClean="0"/>
              <a:t>.</a:t>
            </a:r>
          </a:p>
          <a:p>
            <a:pPr algn="ctr"/>
            <a:r>
              <a:rPr lang="ar-EG" sz="4000" dirty="0">
                <a:solidFill>
                  <a:schemeClr val="tx1"/>
                </a:solidFill>
              </a:rPr>
              <a:t>مخطط الهيكل المركب: </a:t>
            </a:r>
            <a:r>
              <a:rPr lang="ar-EG" sz="3200" dirty="0"/>
              <a:t>يوفر تمثيلا منطقيا للمكونات الداخلية لكل جزء في </a:t>
            </a:r>
            <a:r>
              <a:rPr lang="ar-EG" sz="3200" dirty="0" smtClean="0"/>
              <a:t>النظام</a:t>
            </a:r>
          </a:p>
          <a:p>
            <a:pPr algn="ctr"/>
            <a:r>
              <a:rPr lang="ar-EG" sz="4400" dirty="0">
                <a:solidFill>
                  <a:schemeClr val="tx1"/>
                </a:solidFill>
              </a:rPr>
              <a:t>مخطط النشر:</a:t>
            </a:r>
            <a:r>
              <a:rPr lang="ar-EG" sz="3200" dirty="0"/>
              <a:t> يعرض العلاقة بين البرنامج ومكونات الأجهزة للمشروع</a:t>
            </a:r>
            <a:r>
              <a:rPr lang="ar-EG" sz="3200" dirty="0" smtClean="0"/>
              <a:t>.</a:t>
            </a:r>
          </a:p>
          <a:p>
            <a:pPr algn="ctr"/>
            <a:r>
              <a:rPr lang="ar-EG" sz="4000" dirty="0">
                <a:solidFill>
                  <a:schemeClr val="tx1"/>
                </a:solidFill>
              </a:rPr>
              <a:t>مخطط الكائن</a:t>
            </a:r>
            <a:r>
              <a:rPr lang="ar-EG" sz="2000" dirty="0"/>
              <a:t>: يعرض عرضا كاملا لأي كائن من المشروع في وقت محدد. تتضمن عملية العرض بنية الكائن والبيانات والعلاقات.  </a:t>
            </a:r>
            <a:endParaRPr lang="ar-EG" sz="2000" dirty="0" smtClean="0"/>
          </a:p>
          <a:p>
            <a:pPr algn="ctr"/>
            <a:r>
              <a:rPr lang="ar-EG" sz="4000" dirty="0" smtClean="0">
                <a:solidFill>
                  <a:schemeClr val="tx1"/>
                </a:solidFill>
              </a:rPr>
              <a:t>مخطط </a:t>
            </a:r>
            <a:r>
              <a:rPr lang="ar-EG" sz="4000" dirty="0">
                <a:solidFill>
                  <a:schemeClr val="tx1"/>
                </a:solidFill>
              </a:rPr>
              <a:t>الحزمة: </a:t>
            </a:r>
            <a:r>
              <a:rPr lang="ar-EG" sz="2800" dirty="0"/>
              <a:t>يعتبر صورة بسيطة لمخطط الفصل الذي يمكن أن يجمع كل مجموعة من الفئات في حزمة.</a:t>
            </a:r>
            <a:endParaRPr lang="ar-EG" sz="2800" dirty="0" smtClean="0"/>
          </a:p>
          <a:p>
            <a:pPr algn="ctr"/>
            <a:endParaRPr lang="en-US" dirty="0"/>
          </a:p>
        </p:txBody>
      </p:sp>
    </p:spTree>
    <p:extLst>
      <p:ext uri="{BB962C8B-B14F-4D97-AF65-F5344CB8AC3E}">
        <p14:creationId xmlns:p14="http://schemas.microsoft.com/office/powerpoint/2010/main" val="12724449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859274" y="751468"/>
            <a:ext cx="7382801" cy="712470"/>
          </a:xfrm>
          <a:prstGeom prst="rect">
            <a:avLst/>
          </a:prstGeom>
        </p:spPr>
        <p:txBody>
          <a:bodyPr lIns="0" tIns="0" rIns="0" bIns="0" rtlCol="0" anchor="t">
            <a:spAutoFit/>
          </a:bodyPr>
          <a:lstStyle/>
          <a:p>
            <a:pPr>
              <a:lnSpc>
                <a:spcPts val="5880"/>
              </a:lnSpc>
              <a:spcBef>
                <a:spcPct val="0"/>
              </a:spcBef>
            </a:pPr>
            <a:r>
              <a:rPr lang="en-US" sz="4200">
                <a:solidFill>
                  <a:srgbClr val="566490"/>
                </a:solidFill>
                <a:latin typeface="Canva Sans Bold"/>
              </a:rPr>
              <a:t>b) UML Behavioral Diagrams</a:t>
            </a:r>
          </a:p>
        </p:txBody>
      </p:sp>
      <p:sp>
        <p:nvSpPr>
          <p:cNvPr id="3" name="TextBox 3"/>
          <p:cNvSpPr txBox="1"/>
          <p:nvPr/>
        </p:nvSpPr>
        <p:spPr>
          <a:xfrm>
            <a:off x="826187" y="2135111"/>
            <a:ext cx="16334581" cy="6157595"/>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a:rPr>
              <a:t>These types of diagrams show the interactions between the different objects in the </a:t>
            </a:r>
          </a:p>
          <a:p>
            <a:pPr>
              <a:lnSpc>
                <a:spcPts val="4480"/>
              </a:lnSpc>
              <a:spcBef>
                <a:spcPct val="0"/>
              </a:spcBef>
            </a:pPr>
            <a:r>
              <a:rPr lang="en-US" sz="3200" dirty="0">
                <a:solidFill>
                  <a:srgbClr val="000000"/>
                </a:solidFill>
                <a:latin typeface="Canva Sans"/>
              </a:rPr>
              <a:t>software program.</a:t>
            </a:r>
          </a:p>
          <a:p>
            <a:pPr>
              <a:lnSpc>
                <a:spcPts val="4480"/>
              </a:lnSpc>
              <a:spcBef>
                <a:spcPct val="0"/>
              </a:spcBef>
            </a:pPr>
            <a:r>
              <a:rPr lang="en-US" sz="3200" dirty="0">
                <a:solidFill>
                  <a:srgbClr val="000000"/>
                </a:solidFill>
                <a:latin typeface="Canva Sans"/>
              </a:rPr>
              <a:t> This may depend on the time. This type contains 7 diagrams:</a:t>
            </a:r>
          </a:p>
          <a:p>
            <a:pPr>
              <a:lnSpc>
                <a:spcPts val="4480"/>
              </a:lnSpc>
              <a:spcBef>
                <a:spcPct val="0"/>
              </a:spcBef>
            </a:pPr>
            <a:endParaRPr lang="en-US" sz="3200" dirty="0">
              <a:solidFill>
                <a:srgbClr val="000000"/>
              </a:solidFill>
              <a:latin typeface="Canva Sans"/>
            </a:endParaRPr>
          </a:p>
          <a:p>
            <a:pPr marL="690881" lvl="1" indent="-345440">
              <a:lnSpc>
                <a:spcPts val="4480"/>
              </a:lnSpc>
              <a:buFont typeface="Arial"/>
              <a:buChar char="•"/>
            </a:pPr>
            <a:r>
              <a:rPr lang="en-US" sz="3200" dirty="0">
                <a:solidFill>
                  <a:srgbClr val="000000"/>
                </a:solidFill>
                <a:latin typeface="Canva Sans"/>
              </a:rPr>
              <a:t>Use Case Diagram. </a:t>
            </a:r>
          </a:p>
          <a:p>
            <a:pPr marL="690881" lvl="1" indent="-345440">
              <a:lnSpc>
                <a:spcPts val="4480"/>
              </a:lnSpc>
              <a:buFont typeface="Arial"/>
              <a:buChar char="•"/>
            </a:pPr>
            <a:r>
              <a:rPr lang="en-US" sz="3200" dirty="0">
                <a:solidFill>
                  <a:srgbClr val="000000"/>
                </a:solidFill>
                <a:latin typeface="Canva Sans"/>
              </a:rPr>
              <a:t>Activity Diagram.</a:t>
            </a:r>
          </a:p>
          <a:p>
            <a:pPr marL="690881" lvl="1" indent="-345440">
              <a:lnSpc>
                <a:spcPts val="4480"/>
              </a:lnSpc>
              <a:buFont typeface="Arial"/>
              <a:buChar char="•"/>
            </a:pPr>
            <a:r>
              <a:rPr lang="en-US" sz="3200" dirty="0">
                <a:solidFill>
                  <a:srgbClr val="000000"/>
                </a:solidFill>
                <a:latin typeface="Canva Sans"/>
              </a:rPr>
              <a:t>Sequence Diagram.</a:t>
            </a:r>
          </a:p>
          <a:p>
            <a:pPr marL="690881" lvl="1" indent="-345440">
              <a:lnSpc>
                <a:spcPts val="4480"/>
              </a:lnSpc>
              <a:buFont typeface="Arial"/>
              <a:buChar char="•"/>
            </a:pPr>
            <a:r>
              <a:rPr lang="en-US" sz="3200" dirty="0">
                <a:solidFill>
                  <a:srgbClr val="000000"/>
                </a:solidFill>
                <a:latin typeface="Canva Sans"/>
              </a:rPr>
              <a:t> Timing Diagram.</a:t>
            </a:r>
          </a:p>
          <a:p>
            <a:pPr marL="690881" lvl="1" indent="-345440">
              <a:lnSpc>
                <a:spcPts val="4480"/>
              </a:lnSpc>
              <a:buFont typeface="Arial"/>
              <a:buChar char="•"/>
            </a:pPr>
            <a:r>
              <a:rPr lang="en-US" sz="3200" dirty="0">
                <a:solidFill>
                  <a:srgbClr val="000000"/>
                </a:solidFill>
                <a:latin typeface="Canva Sans"/>
              </a:rPr>
              <a:t>State Machine Diagram. </a:t>
            </a:r>
          </a:p>
          <a:p>
            <a:pPr marL="690881" lvl="1" indent="-345440">
              <a:lnSpc>
                <a:spcPts val="4480"/>
              </a:lnSpc>
              <a:buFont typeface="Arial"/>
              <a:buChar char="•"/>
            </a:pPr>
            <a:r>
              <a:rPr lang="en-US" sz="3200" dirty="0">
                <a:solidFill>
                  <a:srgbClr val="000000"/>
                </a:solidFill>
                <a:latin typeface="Canva Sans"/>
              </a:rPr>
              <a:t>Communication Diagram.</a:t>
            </a:r>
          </a:p>
          <a:p>
            <a:pPr marL="690881" lvl="1" indent="-345440">
              <a:lnSpc>
                <a:spcPts val="4480"/>
              </a:lnSpc>
              <a:buFont typeface="Arial"/>
              <a:buChar char="•"/>
            </a:pPr>
            <a:r>
              <a:rPr lang="en-US" sz="3200" dirty="0">
                <a:solidFill>
                  <a:srgbClr val="000000"/>
                </a:solidFill>
                <a:latin typeface="Canva Sans"/>
              </a:rPr>
              <a:t>Interactions Overview Diagram</a:t>
            </a:r>
          </a:p>
        </p:txBody>
      </p:sp>
      <p:sp>
        <p:nvSpPr>
          <p:cNvPr id="4" name="Freeform 4"/>
          <p:cNvSpPr/>
          <p:nvPr/>
        </p:nvSpPr>
        <p:spPr>
          <a:xfrm rot="240727">
            <a:off x="14614817" y="8070130"/>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68932">
            <a:off x="15971291" y="7493929"/>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514600" y="952500"/>
            <a:ext cx="14478000" cy="8991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800" dirty="0">
                <a:solidFill>
                  <a:schemeClr val="tx1"/>
                </a:solidFill>
              </a:rPr>
              <a:t>توضح هذه الأنواع من الرسوم البيانية التفاعلات بين الكائنات المختلفة في البرنامج.  هذا قد يعتمد على الوقت. يحتوي هذا النوع على 7 رسوم بيانية: استخدام مخطط الحالة</a:t>
            </a:r>
            <a:r>
              <a:rPr lang="ar-EG" sz="4800" dirty="0" smtClean="0">
                <a:solidFill>
                  <a:schemeClr val="tx1"/>
                </a:solidFill>
              </a:rPr>
              <a:t>.</a:t>
            </a:r>
          </a:p>
          <a:p>
            <a:pPr algn="ctr"/>
            <a:r>
              <a:rPr lang="ar-EG" sz="4800" dirty="0" smtClean="0">
                <a:solidFill>
                  <a:schemeClr val="tx1"/>
                </a:solidFill>
              </a:rPr>
              <a:t>  </a:t>
            </a:r>
            <a:r>
              <a:rPr lang="ar-EG" sz="4800" dirty="0">
                <a:solidFill>
                  <a:schemeClr val="tx1"/>
                </a:solidFill>
              </a:rPr>
              <a:t>مخطط النشاط. </a:t>
            </a:r>
            <a:endParaRPr lang="ar-EG" sz="4800" dirty="0" smtClean="0">
              <a:solidFill>
                <a:schemeClr val="tx1"/>
              </a:solidFill>
            </a:endParaRPr>
          </a:p>
          <a:p>
            <a:pPr algn="ctr"/>
            <a:r>
              <a:rPr lang="ar-EG" sz="4800" dirty="0" smtClean="0">
                <a:solidFill>
                  <a:schemeClr val="tx1"/>
                </a:solidFill>
              </a:rPr>
              <a:t>مخطط </a:t>
            </a:r>
            <a:r>
              <a:rPr lang="ar-EG" sz="4800" dirty="0">
                <a:solidFill>
                  <a:schemeClr val="tx1"/>
                </a:solidFill>
              </a:rPr>
              <a:t>التسلسل. </a:t>
            </a:r>
            <a:endParaRPr lang="ar-EG" sz="4800" dirty="0" smtClean="0">
              <a:solidFill>
                <a:schemeClr val="tx1"/>
              </a:solidFill>
            </a:endParaRPr>
          </a:p>
          <a:p>
            <a:pPr algn="ctr"/>
            <a:r>
              <a:rPr lang="ar-EG" sz="4800" dirty="0" smtClean="0">
                <a:solidFill>
                  <a:schemeClr val="tx1"/>
                </a:solidFill>
              </a:rPr>
              <a:t> </a:t>
            </a:r>
            <a:r>
              <a:rPr lang="ar-EG" sz="4800" dirty="0">
                <a:solidFill>
                  <a:schemeClr val="tx1"/>
                </a:solidFill>
              </a:rPr>
              <a:t>مخطط التوقيت. </a:t>
            </a:r>
            <a:endParaRPr lang="ar-EG" sz="4800" dirty="0" smtClean="0">
              <a:solidFill>
                <a:schemeClr val="tx1"/>
              </a:solidFill>
            </a:endParaRPr>
          </a:p>
          <a:p>
            <a:pPr algn="ctr"/>
            <a:r>
              <a:rPr lang="ar-EG" sz="4800" dirty="0" smtClean="0">
                <a:solidFill>
                  <a:schemeClr val="tx1"/>
                </a:solidFill>
              </a:rPr>
              <a:t>مخطط </a:t>
            </a:r>
            <a:r>
              <a:rPr lang="ar-EG" sz="4800" dirty="0">
                <a:solidFill>
                  <a:schemeClr val="tx1"/>
                </a:solidFill>
              </a:rPr>
              <a:t>آلة الدولة</a:t>
            </a:r>
            <a:r>
              <a:rPr lang="ar-EG" sz="4800" dirty="0" smtClean="0">
                <a:solidFill>
                  <a:schemeClr val="tx1"/>
                </a:solidFill>
              </a:rPr>
              <a:t>.</a:t>
            </a:r>
          </a:p>
          <a:p>
            <a:pPr algn="ctr"/>
            <a:r>
              <a:rPr lang="ar-EG" sz="4800" dirty="0" smtClean="0">
                <a:solidFill>
                  <a:schemeClr val="tx1"/>
                </a:solidFill>
              </a:rPr>
              <a:t>  </a:t>
            </a:r>
            <a:r>
              <a:rPr lang="ar-EG" sz="4800" dirty="0">
                <a:solidFill>
                  <a:schemeClr val="tx1"/>
                </a:solidFill>
              </a:rPr>
              <a:t>مخطط الاتصالات. </a:t>
            </a:r>
            <a:endParaRPr lang="ar-EG" sz="4800" dirty="0" smtClean="0">
              <a:solidFill>
                <a:schemeClr val="tx1"/>
              </a:solidFill>
            </a:endParaRPr>
          </a:p>
          <a:p>
            <a:pPr algn="ctr"/>
            <a:r>
              <a:rPr lang="ar-EG" sz="4800" dirty="0" smtClean="0">
                <a:solidFill>
                  <a:schemeClr val="tx1"/>
                </a:solidFill>
              </a:rPr>
              <a:t>مخطط </a:t>
            </a:r>
            <a:r>
              <a:rPr lang="ar-EG" sz="4800" dirty="0">
                <a:solidFill>
                  <a:schemeClr val="tx1"/>
                </a:solidFill>
              </a:rPr>
              <a:t>نظرة عامة على التفاعلات</a:t>
            </a:r>
            <a:endParaRPr lang="en-US" sz="4800" dirty="0">
              <a:solidFill>
                <a:schemeClr val="tx1"/>
              </a:solidFill>
            </a:endParaRPr>
          </a:p>
        </p:txBody>
      </p:sp>
    </p:spTree>
    <p:extLst>
      <p:ext uri="{BB962C8B-B14F-4D97-AF65-F5344CB8AC3E}">
        <p14:creationId xmlns:p14="http://schemas.microsoft.com/office/powerpoint/2010/main" val="3414526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841198" y="702807"/>
            <a:ext cx="15654018" cy="2126188"/>
          </a:xfrm>
          <a:prstGeom prst="rect">
            <a:avLst/>
          </a:prstGeom>
        </p:spPr>
        <p:txBody>
          <a:bodyPr lIns="0" tIns="0" rIns="0" bIns="0" rtlCol="0" anchor="t">
            <a:spAutoFit/>
          </a:bodyPr>
          <a:lstStyle/>
          <a:p>
            <a:pPr>
              <a:lnSpc>
                <a:spcPts val="4223"/>
              </a:lnSpc>
              <a:spcBef>
                <a:spcPct val="0"/>
              </a:spcBef>
            </a:pPr>
            <a:r>
              <a:rPr lang="en-US" sz="3016" dirty="0">
                <a:solidFill>
                  <a:srgbClr val="566490"/>
                </a:solidFill>
                <a:latin typeface="Canva Sans Bold"/>
              </a:rPr>
              <a:t>Use Case Diagram:</a:t>
            </a:r>
          </a:p>
          <a:p>
            <a:pPr>
              <a:lnSpc>
                <a:spcPts val="4223"/>
              </a:lnSpc>
              <a:spcBef>
                <a:spcPct val="0"/>
              </a:spcBef>
            </a:pPr>
            <a:r>
              <a:rPr lang="en-US" sz="3016" dirty="0">
                <a:solidFill>
                  <a:srgbClr val="000000"/>
                </a:solidFill>
                <a:latin typeface="Canva Sans"/>
              </a:rPr>
              <a:t>It shows a visualized and dynamic representation of each functionality in the project.</a:t>
            </a:r>
          </a:p>
          <a:p>
            <a:pPr>
              <a:lnSpc>
                <a:spcPts val="4223"/>
              </a:lnSpc>
              <a:spcBef>
                <a:spcPct val="0"/>
              </a:spcBef>
            </a:pPr>
            <a:endParaRPr lang="en-US" sz="3016" dirty="0">
              <a:solidFill>
                <a:srgbClr val="000000"/>
              </a:solidFill>
              <a:latin typeface="Canva Sans"/>
            </a:endParaRPr>
          </a:p>
          <a:p>
            <a:pPr>
              <a:lnSpc>
                <a:spcPts val="4223"/>
              </a:lnSpc>
              <a:spcBef>
                <a:spcPct val="0"/>
              </a:spcBef>
            </a:pPr>
            <a:endParaRPr lang="en-US" sz="3016" dirty="0">
              <a:solidFill>
                <a:srgbClr val="000000"/>
              </a:solidFill>
              <a:latin typeface="Canva Sans"/>
            </a:endParaRPr>
          </a:p>
        </p:txBody>
      </p:sp>
      <p:sp>
        <p:nvSpPr>
          <p:cNvPr id="3" name="TextBox 3"/>
          <p:cNvSpPr txBox="1"/>
          <p:nvPr/>
        </p:nvSpPr>
        <p:spPr>
          <a:xfrm>
            <a:off x="841197" y="2404318"/>
            <a:ext cx="7157773" cy="481330"/>
          </a:xfrm>
          <a:prstGeom prst="rect">
            <a:avLst/>
          </a:prstGeom>
        </p:spPr>
        <p:txBody>
          <a:bodyPr lIns="0" tIns="0" rIns="0" bIns="0" rtlCol="0" anchor="t">
            <a:spAutoFit/>
          </a:bodyPr>
          <a:lstStyle/>
          <a:p>
            <a:pPr algn="ctr">
              <a:lnSpc>
                <a:spcPts val="3919"/>
              </a:lnSpc>
              <a:spcBef>
                <a:spcPct val="0"/>
              </a:spcBef>
            </a:pPr>
            <a:r>
              <a:rPr lang="en-US" sz="2799" dirty="0">
                <a:solidFill>
                  <a:srgbClr val="EF7B9E"/>
                </a:solidFill>
                <a:latin typeface="Canva Sans Bold"/>
              </a:rPr>
              <a:t>a) Why Do We Use the Use Case Diagram?</a:t>
            </a:r>
          </a:p>
        </p:txBody>
      </p:sp>
      <p:sp>
        <p:nvSpPr>
          <p:cNvPr id="4" name="TextBox 4"/>
          <p:cNvSpPr txBox="1"/>
          <p:nvPr/>
        </p:nvSpPr>
        <p:spPr>
          <a:xfrm>
            <a:off x="1028700" y="3160261"/>
            <a:ext cx="15466516" cy="22771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Bold"/>
              </a:rPr>
              <a:t>1. It is dynamic.</a:t>
            </a:r>
          </a:p>
          <a:p>
            <a:pPr>
              <a:lnSpc>
                <a:spcPts val="3640"/>
              </a:lnSpc>
              <a:spcBef>
                <a:spcPct val="0"/>
              </a:spcBef>
            </a:pPr>
            <a:r>
              <a:rPr lang="en-US" sz="2600" dirty="0">
                <a:solidFill>
                  <a:srgbClr val="000000"/>
                </a:solidFill>
                <a:latin typeface="Canva Sans Bold"/>
              </a:rPr>
              <a:t>2. It identifies and describes each interaction (visually) in the project.</a:t>
            </a:r>
          </a:p>
          <a:p>
            <a:pPr>
              <a:lnSpc>
                <a:spcPts val="3640"/>
              </a:lnSpc>
              <a:spcBef>
                <a:spcPct val="0"/>
              </a:spcBef>
            </a:pPr>
            <a:r>
              <a:rPr lang="en-US" sz="2600" dirty="0">
                <a:solidFill>
                  <a:srgbClr val="000000"/>
                </a:solidFill>
                <a:latin typeface="Canva Sans Bold"/>
              </a:rPr>
              <a:t>3. It enables the project owner to preview the roles of the project in the graphical </a:t>
            </a:r>
          </a:p>
          <a:p>
            <a:pPr>
              <a:lnSpc>
                <a:spcPts val="3640"/>
              </a:lnSpc>
              <a:spcBef>
                <a:spcPct val="0"/>
              </a:spcBef>
            </a:pPr>
            <a:r>
              <a:rPr lang="en-US" sz="2600" dirty="0">
                <a:solidFill>
                  <a:srgbClr val="000000"/>
                </a:solidFill>
                <a:latin typeface="Canva Sans Bold"/>
              </a:rPr>
              <a:t>representation besides the documentation.</a:t>
            </a:r>
          </a:p>
          <a:p>
            <a:pPr>
              <a:lnSpc>
                <a:spcPts val="3640"/>
              </a:lnSpc>
              <a:spcBef>
                <a:spcPct val="0"/>
              </a:spcBef>
            </a:pPr>
            <a:r>
              <a:rPr lang="en-US" sz="2600" dirty="0">
                <a:solidFill>
                  <a:srgbClr val="000000"/>
                </a:solidFill>
                <a:latin typeface="Canva Sans Bold"/>
              </a:rPr>
              <a:t>4. You could see the different types of users of the project.</a:t>
            </a:r>
          </a:p>
        </p:txBody>
      </p:sp>
      <p:sp>
        <p:nvSpPr>
          <p:cNvPr id="5" name="TextBox 5"/>
          <p:cNvSpPr txBox="1"/>
          <p:nvPr/>
        </p:nvSpPr>
        <p:spPr>
          <a:xfrm>
            <a:off x="778094" y="5864274"/>
            <a:ext cx="5875470" cy="481330"/>
          </a:xfrm>
          <a:prstGeom prst="rect">
            <a:avLst/>
          </a:prstGeom>
        </p:spPr>
        <p:txBody>
          <a:bodyPr lIns="0" tIns="0" rIns="0" bIns="0" rtlCol="0" anchor="t">
            <a:spAutoFit/>
          </a:bodyPr>
          <a:lstStyle/>
          <a:p>
            <a:pPr algn="ctr">
              <a:lnSpc>
                <a:spcPts val="3919"/>
              </a:lnSpc>
              <a:spcBef>
                <a:spcPct val="0"/>
              </a:spcBef>
            </a:pPr>
            <a:r>
              <a:rPr lang="en-US" sz="2799" dirty="0">
                <a:solidFill>
                  <a:srgbClr val="EF7B9E"/>
                </a:solidFill>
                <a:latin typeface="Canva Sans Bold"/>
              </a:rPr>
              <a:t>b) Use Case Diagram Components</a:t>
            </a:r>
          </a:p>
        </p:txBody>
      </p:sp>
      <p:sp>
        <p:nvSpPr>
          <p:cNvPr id="6" name="TextBox 6"/>
          <p:cNvSpPr txBox="1"/>
          <p:nvPr/>
        </p:nvSpPr>
        <p:spPr>
          <a:xfrm>
            <a:off x="1028700" y="6774229"/>
            <a:ext cx="14145732" cy="4483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a:rPr>
              <a:t>1. </a:t>
            </a:r>
            <a:r>
              <a:rPr lang="en-US" sz="2600" dirty="0" err="1">
                <a:solidFill>
                  <a:srgbClr val="000000"/>
                </a:solidFill>
                <a:latin typeface="Canva Sans Bold"/>
              </a:rPr>
              <a:t>Actors</a:t>
            </a:r>
            <a:r>
              <a:rPr lang="en-US" sz="2600" dirty="0" err="1">
                <a:solidFill>
                  <a:srgbClr val="000000"/>
                </a:solidFill>
                <a:latin typeface="Canva Sans"/>
              </a:rPr>
              <a:t>:They</a:t>
            </a:r>
            <a:r>
              <a:rPr lang="en-US" sz="2600" dirty="0">
                <a:solidFill>
                  <a:srgbClr val="000000"/>
                </a:solidFill>
                <a:latin typeface="Canva Sans"/>
              </a:rPr>
              <a:t> represent the project users to apply for some project roles</a:t>
            </a:r>
          </a:p>
        </p:txBody>
      </p:sp>
      <p:sp>
        <p:nvSpPr>
          <p:cNvPr id="7" name="TextBox 7"/>
          <p:cNvSpPr txBox="1"/>
          <p:nvPr/>
        </p:nvSpPr>
        <p:spPr>
          <a:xfrm>
            <a:off x="1028700" y="7498764"/>
            <a:ext cx="15940882" cy="9055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Bold"/>
              </a:rPr>
              <a:t>2. Relationships: </a:t>
            </a:r>
            <a:r>
              <a:rPr lang="en-US" sz="2600" dirty="0">
                <a:solidFill>
                  <a:srgbClr val="000000"/>
                </a:solidFill>
                <a:latin typeface="Canva Sans"/>
              </a:rPr>
              <a:t>They exist in different types like Include, Extend, and Generalization. They are used </a:t>
            </a:r>
          </a:p>
          <a:p>
            <a:pPr>
              <a:lnSpc>
                <a:spcPts val="3640"/>
              </a:lnSpc>
              <a:spcBef>
                <a:spcPct val="0"/>
              </a:spcBef>
            </a:pPr>
            <a:r>
              <a:rPr lang="en-US" sz="2600" dirty="0">
                <a:solidFill>
                  <a:srgbClr val="000000"/>
                </a:solidFill>
                <a:latin typeface="Canva Sans"/>
              </a:rPr>
              <a:t>to connect the use cases</a:t>
            </a:r>
          </a:p>
        </p:txBody>
      </p:sp>
      <p:sp>
        <p:nvSpPr>
          <p:cNvPr id="8" name="TextBox 8"/>
          <p:cNvSpPr txBox="1"/>
          <p:nvPr/>
        </p:nvSpPr>
        <p:spPr>
          <a:xfrm>
            <a:off x="1028700" y="8542199"/>
            <a:ext cx="9051925" cy="4483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Bold"/>
              </a:rPr>
              <a:t>3. Use Case: </a:t>
            </a:r>
            <a:r>
              <a:rPr lang="en-US" sz="2600" dirty="0">
                <a:solidFill>
                  <a:srgbClr val="000000"/>
                </a:solidFill>
                <a:latin typeface="Canva Sans"/>
              </a:rPr>
              <a:t>It represents one functionality in the project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800100"/>
            <a:ext cx="15163800" cy="861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ar-EG" sz="4000" dirty="0" smtClean="0"/>
              <a:t>مخطط </a:t>
            </a:r>
            <a:r>
              <a:rPr lang="ar-EG" sz="4000" dirty="0"/>
              <a:t>حالة الاستخدام: يعرض تمثيلا مرئيا وديناميكيا لكل وظيفة في </a:t>
            </a:r>
            <a:r>
              <a:rPr lang="ar-EG" sz="4000" dirty="0" smtClean="0"/>
              <a:t>المشروع</a:t>
            </a:r>
          </a:p>
          <a:p>
            <a:pPr algn="ctr"/>
            <a:r>
              <a:rPr lang="ar-EG" sz="2800" dirty="0" smtClean="0"/>
              <a:t>.</a:t>
            </a:r>
          </a:p>
          <a:p>
            <a:pPr algn="ctr"/>
            <a:r>
              <a:rPr lang="ar-EG" sz="3600" dirty="0"/>
              <a:t>أ) لماذا نستخدم مخطط حالة الاستخدام</a:t>
            </a:r>
            <a:r>
              <a:rPr lang="ar-EG" sz="3600" dirty="0" smtClean="0"/>
              <a:t>؟</a:t>
            </a:r>
          </a:p>
          <a:p>
            <a:pPr marL="742950" indent="-742950" algn="ctr">
              <a:buAutoNum type="arabicPeriod"/>
            </a:pPr>
            <a:r>
              <a:rPr lang="ar-EG" sz="3600" dirty="0" smtClean="0"/>
              <a:t>إنه </a:t>
            </a:r>
            <a:r>
              <a:rPr lang="ar-EG" sz="3600" dirty="0"/>
              <a:t>ديناميكي</a:t>
            </a:r>
            <a:r>
              <a:rPr lang="ar-EG" sz="3600" dirty="0" smtClean="0"/>
              <a:t>.</a:t>
            </a:r>
            <a:endParaRPr lang="en-US" sz="3600" dirty="0" smtClean="0"/>
          </a:p>
          <a:p>
            <a:pPr marL="742950" indent="-742950" algn="ctr">
              <a:buAutoNum type="arabicPeriod"/>
            </a:pPr>
            <a:r>
              <a:rPr lang="ar-EG" sz="3600" dirty="0" smtClean="0"/>
              <a:t> </a:t>
            </a:r>
            <a:r>
              <a:rPr lang="ar-EG" sz="3600" dirty="0"/>
              <a:t>2. يحدد ويصف كل تفاعل (بصريا) في المشروع. </a:t>
            </a:r>
            <a:endParaRPr lang="en-US" sz="3600" dirty="0" smtClean="0"/>
          </a:p>
          <a:p>
            <a:pPr marL="742950" indent="-742950" algn="ctr">
              <a:buAutoNum type="arabicPeriod"/>
            </a:pPr>
            <a:r>
              <a:rPr lang="ar-EG" sz="3600" dirty="0" smtClean="0"/>
              <a:t>3</a:t>
            </a:r>
            <a:r>
              <a:rPr lang="ar-EG" sz="3600" dirty="0"/>
              <a:t>. تمكن صاحب المشروع من معاينة أدوار المشروع في التمثيل الرسومي إلى جانب الوثائق</a:t>
            </a:r>
            <a:r>
              <a:rPr lang="ar-EG" sz="3600" dirty="0" smtClean="0"/>
              <a:t>.</a:t>
            </a:r>
            <a:endParaRPr lang="en-US" sz="3600" dirty="0" smtClean="0"/>
          </a:p>
          <a:p>
            <a:pPr algn="ctr"/>
            <a:r>
              <a:rPr lang="ar-EG" sz="3600" dirty="0" smtClean="0"/>
              <a:t> </a:t>
            </a:r>
            <a:r>
              <a:rPr lang="ar-EG" sz="3600" dirty="0"/>
              <a:t>4. يمكنك رؤية الأنواع المختلفة لمستخدمي </a:t>
            </a:r>
            <a:r>
              <a:rPr lang="ar-EG" sz="3600" dirty="0" smtClean="0"/>
              <a:t>المشروع.</a:t>
            </a:r>
            <a:endParaRPr lang="ar-EG" sz="3600" dirty="0"/>
          </a:p>
          <a:p>
            <a:pPr algn="ctr"/>
            <a:r>
              <a:rPr lang="ar-EG" sz="4800" dirty="0" smtClean="0"/>
              <a:t>ب</a:t>
            </a:r>
            <a:r>
              <a:rPr lang="ar-EG" sz="4800" dirty="0"/>
              <a:t>) استخدام مكونات مخطط حالة </a:t>
            </a:r>
            <a:r>
              <a:rPr lang="ar-EG" sz="4800" dirty="0" smtClean="0"/>
              <a:t>الاستخدام</a:t>
            </a:r>
          </a:p>
          <a:p>
            <a:pPr marL="742950" indent="-742950" algn="ctr">
              <a:buAutoNum type="arabicPeriod"/>
            </a:pPr>
            <a:r>
              <a:rPr lang="ar-EG" sz="3600" dirty="0" smtClean="0"/>
              <a:t>الجهات </a:t>
            </a:r>
            <a:r>
              <a:rPr lang="ar-EG" sz="3600" dirty="0"/>
              <a:t>الفاعلة: يمثلون مستخدمي المشروع للتقدم لبعض أدوار </a:t>
            </a:r>
            <a:r>
              <a:rPr lang="ar-EG" sz="3600" dirty="0" smtClean="0"/>
              <a:t>المشروع</a:t>
            </a:r>
            <a:endParaRPr lang="en-US" sz="3600" dirty="0" smtClean="0"/>
          </a:p>
          <a:p>
            <a:pPr algn="ctr"/>
            <a:r>
              <a:rPr lang="en-US" sz="3600" dirty="0" smtClean="0"/>
              <a:t>2</a:t>
            </a:r>
            <a:r>
              <a:rPr lang="ar-EG" sz="3600" dirty="0" smtClean="0"/>
              <a:t>. </a:t>
            </a:r>
            <a:r>
              <a:rPr lang="ar-EG" sz="3600" dirty="0"/>
              <a:t>العلاقات: توجد في أنواع مختلفة مثل التضمين والتوسيع والتعميم. يتم استخدامها لتوصيل حالات </a:t>
            </a:r>
            <a:r>
              <a:rPr lang="ar-EG" sz="3600" dirty="0" smtClean="0"/>
              <a:t>الاستخدام</a:t>
            </a:r>
            <a:endParaRPr lang="en-US" sz="3600" dirty="0" smtClean="0"/>
          </a:p>
          <a:p>
            <a:pPr algn="ctr"/>
            <a:r>
              <a:rPr lang="ar-EG" sz="3600" dirty="0"/>
              <a:t>3. حالة الاستخدام: تمثل وظيفة واحدة في المشروع</a:t>
            </a:r>
            <a:endParaRPr lang="en-US" sz="3600" dirty="0"/>
          </a:p>
        </p:txBody>
      </p:sp>
    </p:spTree>
    <p:extLst>
      <p:ext uri="{BB962C8B-B14F-4D97-AF65-F5344CB8AC3E}">
        <p14:creationId xmlns:p14="http://schemas.microsoft.com/office/powerpoint/2010/main" val="7275697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6641171" y="962793"/>
            <a:ext cx="10618129" cy="8361415"/>
          </a:xfrm>
          <a:custGeom>
            <a:avLst/>
            <a:gdLst/>
            <a:ahLst/>
            <a:cxnLst/>
            <a:rect l="l" t="t" r="r" b="b"/>
            <a:pathLst>
              <a:path w="10618129" h="8361415">
                <a:moveTo>
                  <a:pt x="0" y="0"/>
                </a:moveTo>
                <a:lnTo>
                  <a:pt x="10618129" y="0"/>
                </a:lnTo>
                <a:lnTo>
                  <a:pt x="10618129" y="8361414"/>
                </a:lnTo>
                <a:lnTo>
                  <a:pt x="0" y="8361414"/>
                </a:lnTo>
                <a:lnTo>
                  <a:pt x="0" y="0"/>
                </a:lnTo>
                <a:close/>
              </a:path>
            </a:pathLst>
          </a:custGeom>
          <a:blipFill>
            <a:blip r:embed="rId2"/>
            <a:stretch>
              <a:fillRect/>
            </a:stretch>
          </a:blipFill>
        </p:spPr>
      </p:sp>
      <p:sp>
        <p:nvSpPr>
          <p:cNvPr id="4" name="Freeform 3"/>
          <p:cNvSpPr/>
          <p:nvPr/>
        </p:nvSpPr>
        <p:spPr>
          <a:xfrm>
            <a:off x="390497" y="280951"/>
            <a:ext cx="5494605" cy="2810130"/>
          </a:xfrm>
          <a:custGeom>
            <a:avLst/>
            <a:gdLst/>
            <a:ahLst/>
            <a:cxnLst/>
            <a:rect l="l" t="t" r="r" b="b"/>
            <a:pathLst>
              <a:path w="5494605" h="2810130">
                <a:moveTo>
                  <a:pt x="0" y="0"/>
                </a:moveTo>
                <a:lnTo>
                  <a:pt x="5494605" y="0"/>
                </a:lnTo>
                <a:lnTo>
                  <a:pt x="5494605" y="2810131"/>
                </a:lnTo>
                <a:lnTo>
                  <a:pt x="0" y="2810131"/>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90800" y="1409700"/>
            <a:ext cx="14401800" cy="784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8229600" y="2214946"/>
            <a:ext cx="8217829" cy="6238108"/>
          </a:xfrm>
          <a:custGeom>
            <a:avLst/>
            <a:gdLst/>
            <a:ahLst/>
            <a:cxnLst/>
            <a:rect l="l" t="t" r="r" b="b"/>
            <a:pathLst>
              <a:path w="10618129" h="8361415">
                <a:moveTo>
                  <a:pt x="0" y="0"/>
                </a:moveTo>
                <a:lnTo>
                  <a:pt x="10618129" y="0"/>
                </a:lnTo>
                <a:lnTo>
                  <a:pt x="10618129" y="8361414"/>
                </a:lnTo>
                <a:lnTo>
                  <a:pt x="0" y="8361414"/>
                </a:lnTo>
                <a:lnTo>
                  <a:pt x="0" y="0"/>
                </a:lnTo>
                <a:close/>
              </a:path>
            </a:pathLst>
          </a:custGeom>
          <a:blipFill>
            <a:blip r:embed="rId2"/>
            <a:stretch>
              <a:fillRect/>
            </a:stretch>
          </a:blipFill>
        </p:spPr>
      </p:sp>
      <p:sp>
        <p:nvSpPr>
          <p:cNvPr id="4" name="Freeform 3"/>
          <p:cNvSpPr/>
          <p:nvPr/>
        </p:nvSpPr>
        <p:spPr>
          <a:xfrm>
            <a:off x="3276600" y="2214946"/>
            <a:ext cx="4073236" cy="2269704"/>
          </a:xfrm>
          <a:custGeom>
            <a:avLst/>
            <a:gdLst/>
            <a:ahLst/>
            <a:cxnLst/>
            <a:rect l="l" t="t" r="r" b="b"/>
            <a:pathLst>
              <a:path w="5494605" h="2810130">
                <a:moveTo>
                  <a:pt x="0" y="0"/>
                </a:moveTo>
                <a:lnTo>
                  <a:pt x="5494605" y="0"/>
                </a:lnTo>
                <a:lnTo>
                  <a:pt x="5494605" y="2810131"/>
                </a:lnTo>
                <a:lnTo>
                  <a:pt x="0" y="2810131"/>
                </a:lnTo>
                <a:lnTo>
                  <a:pt x="0" y="0"/>
                </a:lnTo>
                <a:close/>
              </a:path>
            </a:pathLst>
          </a:custGeom>
          <a:blipFill>
            <a:blip r:embed="rId3"/>
            <a:stretch>
              <a:fillRect/>
            </a:stretch>
          </a:blipFill>
        </p:spPr>
      </p:sp>
    </p:spTree>
    <p:extLst>
      <p:ext uri="{BB962C8B-B14F-4D97-AF65-F5344CB8AC3E}">
        <p14:creationId xmlns:p14="http://schemas.microsoft.com/office/powerpoint/2010/main" val="18442585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15690321" cy="2647950"/>
          </a:xfrm>
          <a:prstGeom prst="rect">
            <a:avLst/>
          </a:prstGeom>
        </p:spPr>
        <p:txBody>
          <a:bodyPr lIns="0" tIns="0" rIns="0" bIns="0" rtlCol="0" anchor="t">
            <a:spAutoFit/>
          </a:bodyPr>
          <a:lstStyle/>
          <a:p>
            <a:pPr>
              <a:lnSpc>
                <a:spcPts val="4200"/>
              </a:lnSpc>
              <a:spcBef>
                <a:spcPct val="0"/>
              </a:spcBef>
            </a:pPr>
            <a:r>
              <a:rPr lang="en-US" sz="3000" dirty="0">
                <a:solidFill>
                  <a:srgbClr val="566490"/>
                </a:solidFill>
                <a:latin typeface="Canva Sans Bold"/>
              </a:rPr>
              <a:t>Sequence Diagram:</a:t>
            </a:r>
          </a:p>
          <a:p>
            <a:pPr>
              <a:lnSpc>
                <a:spcPts val="4200"/>
              </a:lnSpc>
              <a:spcBef>
                <a:spcPct val="0"/>
              </a:spcBef>
            </a:pPr>
            <a:r>
              <a:rPr lang="en-US" sz="3000" dirty="0">
                <a:solidFill>
                  <a:srgbClr val="000000"/>
                </a:solidFill>
                <a:latin typeface="Canva Sans"/>
              </a:rPr>
              <a:t>It shows how each object in the project interacts with the other objects in the system </a:t>
            </a:r>
          </a:p>
          <a:p>
            <a:pPr>
              <a:lnSpc>
                <a:spcPts val="4200"/>
              </a:lnSpc>
              <a:spcBef>
                <a:spcPct val="0"/>
              </a:spcBef>
            </a:pPr>
            <a:r>
              <a:rPr lang="en-US" sz="3000" dirty="0">
                <a:solidFill>
                  <a:srgbClr val="000000"/>
                </a:solidFill>
                <a:latin typeface="Canva Sans"/>
              </a:rPr>
              <a:t>in order.</a:t>
            </a:r>
          </a:p>
          <a:p>
            <a:pPr>
              <a:lnSpc>
                <a:spcPts val="4200"/>
              </a:lnSpc>
              <a:spcBef>
                <a:spcPct val="0"/>
              </a:spcBef>
            </a:pPr>
            <a:endParaRPr lang="en-US" sz="3000" dirty="0">
              <a:solidFill>
                <a:srgbClr val="000000"/>
              </a:solidFill>
              <a:latin typeface="Canva Sans"/>
            </a:endParaRPr>
          </a:p>
          <a:p>
            <a:pPr>
              <a:lnSpc>
                <a:spcPts val="4200"/>
              </a:lnSpc>
              <a:spcBef>
                <a:spcPct val="0"/>
              </a:spcBef>
            </a:pPr>
            <a:endParaRPr lang="en-US" sz="3000" dirty="0">
              <a:solidFill>
                <a:srgbClr val="000000"/>
              </a:solidFill>
              <a:latin typeface="Canva Sans"/>
            </a:endParaRPr>
          </a:p>
        </p:txBody>
      </p:sp>
      <p:sp>
        <p:nvSpPr>
          <p:cNvPr id="3" name="TextBox 3"/>
          <p:cNvSpPr txBox="1"/>
          <p:nvPr/>
        </p:nvSpPr>
        <p:spPr>
          <a:xfrm>
            <a:off x="1028700" y="3138170"/>
            <a:ext cx="7299722" cy="481330"/>
          </a:xfrm>
          <a:prstGeom prst="rect">
            <a:avLst/>
          </a:prstGeom>
        </p:spPr>
        <p:txBody>
          <a:bodyPr lIns="0" tIns="0" rIns="0" bIns="0" rtlCol="0" anchor="t">
            <a:spAutoFit/>
          </a:bodyPr>
          <a:lstStyle/>
          <a:p>
            <a:pPr algn="ctr">
              <a:lnSpc>
                <a:spcPts val="3919"/>
              </a:lnSpc>
              <a:spcBef>
                <a:spcPct val="0"/>
              </a:spcBef>
            </a:pPr>
            <a:r>
              <a:rPr lang="en-US" sz="2799" dirty="0">
                <a:solidFill>
                  <a:srgbClr val="EF7B9E"/>
                </a:solidFill>
                <a:latin typeface="Canva Sans Bold"/>
              </a:rPr>
              <a:t>a) Why Do We Use the Sequence Diagram?</a:t>
            </a:r>
          </a:p>
        </p:txBody>
      </p:sp>
      <p:sp>
        <p:nvSpPr>
          <p:cNvPr id="4" name="TextBox 4"/>
          <p:cNvSpPr txBox="1"/>
          <p:nvPr/>
        </p:nvSpPr>
        <p:spPr>
          <a:xfrm>
            <a:off x="1486463" y="3921174"/>
            <a:ext cx="11802798" cy="13627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Bold"/>
              </a:rPr>
              <a:t>1. It shows the event across its lifetime of it.</a:t>
            </a:r>
          </a:p>
          <a:p>
            <a:pPr>
              <a:lnSpc>
                <a:spcPts val="3640"/>
              </a:lnSpc>
              <a:spcBef>
                <a:spcPct val="0"/>
              </a:spcBef>
            </a:pPr>
            <a:r>
              <a:rPr lang="en-US" sz="2600" dirty="0">
                <a:solidFill>
                  <a:srgbClr val="000000"/>
                </a:solidFill>
                <a:latin typeface="Canva Sans Bold"/>
              </a:rPr>
              <a:t>2. It displays the different messages during the event's lifetime.</a:t>
            </a:r>
          </a:p>
          <a:p>
            <a:pPr>
              <a:lnSpc>
                <a:spcPts val="3640"/>
              </a:lnSpc>
              <a:spcBef>
                <a:spcPct val="0"/>
              </a:spcBef>
            </a:pPr>
            <a:r>
              <a:rPr lang="en-US" sz="2600" dirty="0">
                <a:solidFill>
                  <a:srgbClr val="000000"/>
                </a:solidFill>
                <a:latin typeface="Canva Sans Bold"/>
              </a:rPr>
              <a:t>3. It could be used by the software developers or the project stakeholder.</a:t>
            </a:r>
          </a:p>
        </p:txBody>
      </p:sp>
      <p:sp>
        <p:nvSpPr>
          <p:cNvPr id="5" name="TextBox 5"/>
          <p:cNvSpPr txBox="1"/>
          <p:nvPr/>
        </p:nvSpPr>
        <p:spPr>
          <a:xfrm>
            <a:off x="1028700" y="5744889"/>
            <a:ext cx="6017419" cy="481330"/>
          </a:xfrm>
          <a:prstGeom prst="rect">
            <a:avLst/>
          </a:prstGeom>
        </p:spPr>
        <p:txBody>
          <a:bodyPr lIns="0" tIns="0" rIns="0" bIns="0" rtlCol="0" anchor="t">
            <a:spAutoFit/>
          </a:bodyPr>
          <a:lstStyle/>
          <a:p>
            <a:pPr>
              <a:lnSpc>
                <a:spcPts val="3919"/>
              </a:lnSpc>
              <a:spcBef>
                <a:spcPct val="0"/>
              </a:spcBef>
            </a:pPr>
            <a:r>
              <a:rPr lang="en-US" sz="2799" dirty="0">
                <a:solidFill>
                  <a:srgbClr val="EF7B9E"/>
                </a:solidFill>
                <a:latin typeface="Canva Sans Bold"/>
              </a:rPr>
              <a:t>b) Sequence Diagram Components</a:t>
            </a:r>
          </a:p>
        </p:txBody>
      </p:sp>
      <p:sp>
        <p:nvSpPr>
          <p:cNvPr id="6" name="TextBox 6"/>
          <p:cNvSpPr txBox="1"/>
          <p:nvPr/>
        </p:nvSpPr>
        <p:spPr>
          <a:xfrm>
            <a:off x="1486463" y="6323973"/>
            <a:ext cx="15337499" cy="2277110"/>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Canva Sans"/>
              </a:rPr>
              <a:t>1. </a:t>
            </a:r>
            <a:r>
              <a:rPr lang="en-US" sz="2599" dirty="0">
                <a:solidFill>
                  <a:srgbClr val="000000"/>
                </a:solidFill>
                <a:latin typeface="Canva Sans Bold"/>
              </a:rPr>
              <a:t>Actors</a:t>
            </a:r>
            <a:r>
              <a:rPr lang="en-US" sz="2599" dirty="0">
                <a:solidFill>
                  <a:srgbClr val="000000"/>
                </a:solidFill>
                <a:latin typeface="Canva Sans"/>
              </a:rPr>
              <a:t>: They represent the external role of the system in which it interacts with the project </a:t>
            </a:r>
          </a:p>
          <a:p>
            <a:pPr>
              <a:lnSpc>
                <a:spcPts val="3639"/>
              </a:lnSpc>
              <a:spcBef>
                <a:spcPct val="0"/>
              </a:spcBef>
            </a:pPr>
            <a:r>
              <a:rPr lang="en-US" sz="2599" dirty="0">
                <a:solidFill>
                  <a:srgbClr val="000000"/>
                </a:solidFill>
                <a:latin typeface="Canva Sans"/>
              </a:rPr>
              <a:t>and its objects.</a:t>
            </a:r>
          </a:p>
          <a:p>
            <a:pPr>
              <a:lnSpc>
                <a:spcPts val="3639"/>
              </a:lnSpc>
              <a:spcBef>
                <a:spcPct val="0"/>
              </a:spcBef>
            </a:pPr>
            <a:r>
              <a:rPr lang="en-US" sz="2599" dirty="0">
                <a:solidFill>
                  <a:srgbClr val="000000"/>
                </a:solidFill>
                <a:latin typeface="Canva Sans"/>
              </a:rPr>
              <a:t>2. </a:t>
            </a:r>
            <a:r>
              <a:rPr lang="en-US" sz="2599" dirty="0">
                <a:solidFill>
                  <a:srgbClr val="000000"/>
                </a:solidFill>
                <a:latin typeface="Canva Sans Bold"/>
              </a:rPr>
              <a:t>Lifelines</a:t>
            </a:r>
            <a:r>
              <a:rPr lang="en-US" sz="2599" dirty="0">
                <a:solidFill>
                  <a:srgbClr val="000000"/>
                </a:solidFill>
                <a:latin typeface="Canva Sans"/>
              </a:rPr>
              <a:t>: They are named entities that represent an entire object entire the system and it is at </a:t>
            </a:r>
          </a:p>
          <a:p>
            <a:pPr>
              <a:lnSpc>
                <a:spcPts val="3639"/>
              </a:lnSpc>
              <a:spcBef>
                <a:spcPct val="0"/>
              </a:spcBef>
            </a:pPr>
            <a:r>
              <a:rPr lang="en-US" sz="2599" dirty="0">
                <a:solidFill>
                  <a:srgbClr val="000000"/>
                </a:solidFill>
                <a:latin typeface="Canva Sans"/>
              </a:rPr>
              <a:t>the top of the sequence diagram.</a:t>
            </a:r>
          </a:p>
          <a:p>
            <a:pPr>
              <a:lnSpc>
                <a:spcPts val="3639"/>
              </a:lnSpc>
              <a:spcBef>
                <a:spcPct val="0"/>
              </a:spcBef>
            </a:pPr>
            <a:r>
              <a:rPr lang="en-US" sz="2599" dirty="0">
                <a:solidFill>
                  <a:srgbClr val="000000"/>
                </a:solidFill>
                <a:latin typeface="Canva Sans"/>
              </a:rPr>
              <a:t>3. </a:t>
            </a:r>
            <a:r>
              <a:rPr lang="en-US" sz="2599" dirty="0">
                <a:solidFill>
                  <a:srgbClr val="000000"/>
                </a:solidFill>
                <a:latin typeface="Canva Sans Bold"/>
              </a:rPr>
              <a:t>Guards</a:t>
            </a:r>
            <a:r>
              <a:rPr lang="en-US" sz="2599" dirty="0">
                <a:solidFill>
                  <a:srgbClr val="000000"/>
                </a:solidFill>
                <a:latin typeface="Canva Sans"/>
              </a:rPr>
              <a:t>: They define the conditions and constraints of the project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134721" y="1697142"/>
            <a:ext cx="15771151" cy="4648118"/>
          </a:xfrm>
          <a:prstGeom prst="rect">
            <a:avLst/>
          </a:prstGeom>
        </p:spPr>
        <p:txBody>
          <a:bodyPr lIns="0" tIns="0" rIns="0" bIns="0" rtlCol="0" anchor="t">
            <a:spAutoFit/>
          </a:bodyPr>
          <a:lstStyle/>
          <a:p>
            <a:pPr>
              <a:lnSpc>
                <a:spcPts val="4869"/>
              </a:lnSpc>
              <a:spcBef>
                <a:spcPct val="0"/>
              </a:spcBef>
            </a:pPr>
            <a:r>
              <a:rPr lang="en-US" sz="3478">
                <a:solidFill>
                  <a:srgbClr val="000000"/>
                </a:solidFill>
                <a:latin typeface="Canva Sans Bold"/>
              </a:rPr>
              <a:t>The standard software development life cycle consists of six main stages.</a:t>
            </a:r>
          </a:p>
          <a:p>
            <a:pPr>
              <a:lnSpc>
                <a:spcPts val="4589"/>
              </a:lnSpc>
              <a:spcBef>
                <a:spcPct val="0"/>
              </a:spcBef>
            </a:pPr>
            <a:r>
              <a:rPr lang="en-US" sz="3278">
                <a:solidFill>
                  <a:srgbClr val="000000"/>
                </a:solidFill>
                <a:latin typeface="Canva Sans Bold"/>
              </a:rPr>
              <a:t> </a:t>
            </a:r>
          </a:p>
          <a:p>
            <a:pPr marL="707766" lvl="1" indent="-353883">
              <a:lnSpc>
                <a:spcPts val="4589"/>
              </a:lnSpc>
              <a:buFont typeface="Arial"/>
              <a:buChar char="•"/>
            </a:pPr>
            <a:r>
              <a:rPr lang="en-US" sz="3278">
                <a:solidFill>
                  <a:srgbClr val="000000"/>
                </a:solidFill>
                <a:latin typeface="Canva Sans"/>
              </a:rPr>
              <a:t>Planning. </a:t>
            </a:r>
          </a:p>
          <a:p>
            <a:pPr marL="707766" lvl="1" indent="-353883">
              <a:lnSpc>
                <a:spcPts val="4589"/>
              </a:lnSpc>
              <a:buFont typeface="Arial"/>
              <a:buChar char="•"/>
            </a:pPr>
            <a:r>
              <a:rPr lang="en-US" sz="3278">
                <a:solidFill>
                  <a:srgbClr val="000000"/>
                </a:solidFill>
                <a:latin typeface="Canva Sans"/>
              </a:rPr>
              <a:t>Defining requirements. </a:t>
            </a:r>
          </a:p>
          <a:p>
            <a:pPr marL="707766" lvl="1" indent="-353883">
              <a:lnSpc>
                <a:spcPts val="4589"/>
              </a:lnSpc>
              <a:buFont typeface="Arial"/>
              <a:buChar char="•"/>
            </a:pPr>
            <a:r>
              <a:rPr lang="en-US" sz="3278">
                <a:solidFill>
                  <a:srgbClr val="000000"/>
                </a:solidFill>
                <a:latin typeface="Canva Sans"/>
              </a:rPr>
              <a:t>Designing the architecture. </a:t>
            </a:r>
          </a:p>
          <a:p>
            <a:pPr marL="707766" lvl="1" indent="-353883">
              <a:lnSpc>
                <a:spcPts val="4589"/>
              </a:lnSpc>
              <a:buFont typeface="Arial"/>
              <a:buChar char="•"/>
            </a:pPr>
            <a:r>
              <a:rPr lang="en-US" sz="3278">
                <a:solidFill>
                  <a:srgbClr val="000000"/>
                </a:solidFill>
                <a:latin typeface="Canva Sans"/>
              </a:rPr>
              <a:t>Building the system. </a:t>
            </a:r>
          </a:p>
          <a:p>
            <a:pPr marL="707766" lvl="1" indent="-353883">
              <a:lnSpc>
                <a:spcPts val="4589"/>
              </a:lnSpc>
              <a:buFont typeface="Arial"/>
              <a:buChar char="•"/>
            </a:pPr>
            <a:r>
              <a:rPr lang="en-US" sz="3278">
                <a:solidFill>
                  <a:srgbClr val="000000"/>
                </a:solidFill>
                <a:latin typeface="Canva Sans"/>
              </a:rPr>
              <a:t>Testing the system. </a:t>
            </a:r>
          </a:p>
          <a:p>
            <a:pPr marL="707766" lvl="1" indent="-353883">
              <a:lnSpc>
                <a:spcPts val="4589"/>
              </a:lnSpc>
              <a:buFont typeface="Arial"/>
              <a:buChar char="•"/>
            </a:pPr>
            <a:r>
              <a:rPr lang="en-US" sz="3278">
                <a:solidFill>
                  <a:srgbClr val="000000"/>
                </a:solidFill>
                <a:latin typeface="Canva Sans"/>
              </a:rPr>
              <a:t>Deployment and maintenance</a:t>
            </a:r>
          </a:p>
        </p:txBody>
      </p:sp>
      <p:sp>
        <p:nvSpPr>
          <p:cNvPr id="3" name="Freeform 3"/>
          <p:cNvSpPr/>
          <p:nvPr/>
        </p:nvSpPr>
        <p:spPr>
          <a:xfrm>
            <a:off x="9247044" y="3150672"/>
            <a:ext cx="8012256" cy="6107628"/>
          </a:xfrm>
          <a:custGeom>
            <a:avLst/>
            <a:gdLst/>
            <a:ahLst/>
            <a:cxnLst/>
            <a:rect l="l" t="t" r="r" b="b"/>
            <a:pathLst>
              <a:path w="8012256" h="6107628">
                <a:moveTo>
                  <a:pt x="0" y="0"/>
                </a:moveTo>
                <a:lnTo>
                  <a:pt x="8012256" y="0"/>
                </a:lnTo>
                <a:lnTo>
                  <a:pt x="8012256" y="6107628"/>
                </a:lnTo>
                <a:lnTo>
                  <a:pt x="0" y="6107628"/>
                </a:lnTo>
                <a:lnTo>
                  <a:pt x="0" y="0"/>
                </a:lnTo>
                <a:close/>
              </a:path>
            </a:pathLst>
          </a:custGeom>
          <a:blipFill>
            <a:blip r:embed="rId2"/>
            <a:stretch>
              <a:fillRect/>
            </a:stretch>
          </a:blipFill>
        </p:spPr>
      </p:sp>
      <p:sp>
        <p:nvSpPr>
          <p:cNvPr id="4" name="TextBox 4"/>
          <p:cNvSpPr txBox="1"/>
          <p:nvPr/>
        </p:nvSpPr>
        <p:spPr>
          <a:xfrm>
            <a:off x="636720" y="314388"/>
            <a:ext cx="14459215" cy="863600"/>
          </a:xfrm>
          <a:prstGeom prst="rect">
            <a:avLst/>
          </a:prstGeom>
        </p:spPr>
        <p:txBody>
          <a:bodyPr lIns="0" tIns="0" rIns="0" bIns="0" rtlCol="0" anchor="t">
            <a:spAutoFit/>
          </a:bodyPr>
          <a:lstStyle/>
          <a:p>
            <a:pPr>
              <a:lnSpc>
                <a:spcPts val="7000"/>
              </a:lnSpc>
              <a:spcBef>
                <a:spcPct val="0"/>
              </a:spcBef>
            </a:pPr>
            <a:r>
              <a:rPr lang="en-US" sz="5000">
                <a:solidFill>
                  <a:srgbClr val="000000"/>
                </a:solidFill>
                <a:latin typeface="Canva Sans Bold"/>
              </a:rPr>
              <a:t>What is the Software Development Life Cycle?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898073" y="0"/>
            <a:ext cx="14637327" cy="7429500"/>
          </a:xfrm>
          <a:prstGeom prst="round2Same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ar-EG" dirty="0" smtClean="0"/>
          </a:p>
          <a:p>
            <a:pPr algn="ctr"/>
            <a:endParaRPr lang="ar-EG" dirty="0"/>
          </a:p>
          <a:p>
            <a:pPr algn="ctr"/>
            <a:endParaRPr lang="ar-EG" dirty="0" smtClean="0"/>
          </a:p>
          <a:p>
            <a:pPr algn="ctr"/>
            <a:endParaRPr lang="ar-EG" dirty="0"/>
          </a:p>
          <a:p>
            <a:pPr algn="ctr"/>
            <a:endParaRPr lang="ar-EG" dirty="0" smtClean="0"/>
          </a:p>
          <a:p>
            <a:pPr algn="ctr"/>
            <a:endParaRPr lang="ar-EG" dirty="0"/>
          </a:p>
          <a:p>
            <a:pPr algn="ctr"/>
            <a:endParaRPr lang="ar-EG" dirty="0" smtClean="0"/>
          </a:p>
          <a:p>
            <a:pPr algn="ctr"/>
            <a:r>
              <a:rPr lang="ar-EG" dirty="0"/>
              <a:t>أ</a:t>
            </a:r>
            <a:r>
              <a:rPr lang="ar-EG" sz="3200" dirty="0"/>
              <a:t>) لماذا نستخدم مخطط التسلسل</a:t>
            </a:r>
            <a:r>
              <a:rPr lang="ar-EG" sz="3200" dirty="0" smtClean="0"/>
              <a:t>؟</a:t>
            </a:r>
            <a:endParaRPr lang="en-US" sz="3200" dirty="0" smtClean="0"/>
          </a:p>
          <a:p>
            <a:pPr marL="514350" indent="-514350" algn="ctr">
              <a:buAutoNum type="arabicPeriod"/>
            </a:pPr>
            <a:r>
              <a:rPr lang="ar-EG" sz="3200" dirty="0" smtClean="0"/>
              <a:t>يظهر </a:t>
            </a:r>
            <a:r>
              <a:rPr lang="ar-EG" sz="3200" dirty="0"/>
              <a:t>الحدث طوال حياته منه</a:t>
            </a:r>
            <a:r>
              <a:rPr lang="ar-EG" sz="3200" dirty="0" smtClean="0"/>
              <a:t>.</a:t>
            </a:r>
            <a:endParaRPr lang="en-US" sz="3200" dirty="0"/>
          </a:p>
          <a:p>
            <a:pPr marL="514350" indent="-514350" algn="ctr">
              <a:buAutoNum type="arabicPeriod"/>
            </a:pPr>
            <a:r>
              <a:rPr lang="ar-EG" sz="3200" dirty="0" smtClean="0"/>
              <a:t> </a:t>
            </a:r>
            <a:r>
              <a:rPr lang="ar-EG" sz="3200" dirty="0"/>
              <a:t>2. يعرض الرسائل المختلفة خلال عمر الحدث</a:t>
            </a:r>
            <a:r>
              <a:rPr lang="ar-EG" sz="3200" dirty="0" smtClean="0"/>
              <a:t>.</a:t>
            </a:r>
            <a:endParaRPr lang="en-US" sz="3200" dirty="0" smtClean="0"/>
          </a:p>
          <a:p>
            <a:pPr marL="514350" indent="-514350" algn="ctr">
              <a:buAutoNum type="arabicPeriod"/>
            </a:pPr>
            <a:r>
              <a:rPr lang="ar-EG" sz="3200" dirty="0" smtClean="0"/>
              <a:t> </a:t>
            </a:r>
            <a:r>
              <a:rPr lang="ar-EG" sz="3200" dirty="0"/>
              <a:t>3. يمكن استخدامه من قبل مطوري البرامج أو أصحاب المصلحة في المشروع</a:t>
            </a:r>
          </a:p>
        </p:txBody>
      </p:sp>
      <p:sp>
        <p:nvSpPr>
          <p:cNvPr id="3" name="Rectangle 2"/>
          <p:cNvSpPr/>
          <p:nvPr/>
        </p:nvSpPr>
        <p:spPr>
          <a:xfrm>
            <a:off x="5664178" y="1028700"/>
            <a:ext cx="7402989" cy="369332"/>
          </a:xfrm>
          <a:prstGeom prst="rect">
            <a:avLst/>
          </a:prstGeom>
        </p:spPr>
        <p:txBody>
          <a:bodyPr wrap="none">
            <a:spAutoFit/>
          </a:bodyPr>
          <a:lstStyle/>
          <a:p>
            <a:r>
              <a:rPr lang="ar-EG" dirty="0" smtClean="0"/>
              <a:t>مخطط </a:t>
            </a:r>
            <a:r>
              <a:rPr lang="ar-EG" dirty="0"/>
              <a:t>التسلسل: يوضح كيفية تفاعل كل كائن في المشروع مع الكائنات الأخرى في النظام بالترتيب.</a:t>
            </a:r>
            <a:endParaRPr lang="en-US" dirty="0"/>
          </a:p>
        </p:txBody>
      </p:sp>
      <p:sp>
        <p:nvSpPr>
          <p:cNvPr id="4" name="Flowchart: Alternate Process 3"/>
          <p:cNvSpPr/>
          <p:nvPr/>
        </p:nvSpPr>
        <p:spPr>
          <a:xfrm>
            <a:off x="1676400" y="7734300"/>
            <a:ext cx="15697200" cy="2438400"/>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ar-EG" dirty="0"/>
              <a:t>ب) مكونات مخطط </a:t>
            </a:r>
            <a:r>
              <a:rPr lang="ar-EG" dirty="0" smtClean="0"/>
              <a:t>التسلسل</a:t>
            </a:r>
          </a:p>
          <a:p>
            <a:pPr marL="342900" indent="-342900" algn="ctr">
              <a:buAutoNum type="arabicPeriod"/>
            </a:pPr>
            <a:r>
              <a:rPr lang="ar-EG" dirty="0" smtClean="0"/>
              <a:t>الجهات </a:t>
            </a:r>
            <a:r>
              <a:rPr lang="ar-EG" dirty="0"/>
              <a:t>الفاعلة: تمثل الدور الخارجي للنظام الذي يتفاعل فيه مع المشروع وأهدافه. </a:t>
            </a:r>
            <a:r>
              <a:rPr lang="ar-EG" dirty="0" smtClean="0"/>
              <a:t>2</a:t>
            </a:r>
            <a:endParaRPr lang="en-US" dirty="0" smtClean="0"/>
          </a:p>
          <a:p>
            <a:pPr marL="342900" indent="-342900" algn="ctr">
              <a:buAutoNum type="arabicPeriod"/>
            </a:pPr>
            <a:endParaRPr lang="en-US" dirty="0" smtClean="0"/>
          </a:p>
          <a:p>
            <a:pPr marL="342900" indent="-342900" algn="ctr">
              <a:buAutoNum type="arabicPeriod"/>
            </a:pPr>
            <a:r>
              <a:rPr lang="ar-EG" dirty="0" smtClean="0"/>
              <a:t>. </a:t>
            </a:r>
            <a:r>
              <a:rPr lang="ar-EG" dirty="0"/>
              <a:t>شرايين الحياة: هي كيانات مسماة تمثل كائنا كاملا للنظام بأكمله وهي في الجزء العلوي من مخطط التسلسل. </a:t>
            </a:r>
            <a:r>
              <a:rPr lang="ar-EG" dirty="0" smtClean="0"/>
              <a:t>3</a:t>
            </a:r>
            <a:endParaRPr lang="en-US" dirty="0" smtClean="0"/>
          </a:p>
          <a:p>
            <a:pPr marL="342900" indent="-342900" algn="ctr">
              <a:buAutoNum type="arabicPeriod"/>
            </a:pPr>
            <a:r>
              <a:rPr lang="ar-EG" dirty="0" smtClean="0"/>
              <a:t>. </a:t>
            </a:r>
            <a:r>
              <a:rPr lang="ar-EG" dirty="0"/>
              <a:t>الحراس: يحددون شروط وقيود المشروع</a:t>
            </a:r>
            <a:endParaRPr lang="en-US" dirty="0"/>
          </a:p>
        </p:txBody>
      </p:sp>
    </p:spTree>
    <p:extLst>
      <p:ext uri="{BB962C8B-B14F-4D97-AF65-F5344CB8AC3E}">
        <p14:creationId xmlns:p14="http://schemas.microsoft.com/office/powerpoint/2010/main" val="11686713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290099" y="796123"/>
            <a:ext cx="16997901" cy="2077707"/>
          </a:xfrm>
          <a:prstGeom prst="rect">
            <a:avLst/>
          </a:prstGeom>
        </p:spPr>
        <p:txBody>
          <a:bodyPr lIns="0" tIns="0" rIns="0" bIns="0" rtlCol="0" anchor="t">
            <a:spAutoFit/>
          </a:bodyPr>
          <a:lstStyle/>
          <a:p>
            <a:pPr>
              <a:lnSpc>
                <a:spcPts val="4130"/>
              </a:lnSpc>
              <a:spcBef>
                <a:spcPct val="0"/>
              </a:spcBef>
            </a:pPr>
            <a:r>
              <a:rPr lang="en-US" sz="2950" dirty="0">
                <a:solidFill>
                  <a:srgbClr val="000000"/>
                </a:solidFill>
                <a:latin typeface="Canva Sans"/>
              </a:rPr>
              <a:t>4. </a:t>
            </a:r>
            <a:r>
              <a:rPr lang="en-US" sz="2950" dirty="0">
                <a:solidFill>
                  <a:srgbClr val="000000"/>
                </a:solidFill>
                <a:latin typeface="Canva Sans Bold"/>
              </a:rPr>
              <a:t>Messages</a:t>
            </a:r>
            <a:r>
              <a:rPr lang="en-US" sz="2950" dirty="0">
                <a:solidFill>
                  <a:srgbClr val="000000"/>
                </a:solidFill>
                <a:latin typeface="Canva Sans"/>
              </a:rPr>
              <a:t>: There are several types of messages in the sequence diagram. Each type of them represents a specific condition within the scenario. Next, the types of messages in the sequence diagram  will be overviewed. </a:t>
            </a:r>
          </a:p>
          <a:p>
            <a:pPr>
              <a:lnSpc>
                <a:spcPts val="4130"/>
              </a:lnSpc>
              <a:spcBef>
                <a:spcPct val="0"/>
              </a:spcBef>
            </a:pPr>
            <a:endParaRPr lang="en-US" sz="2950" dirty="0">
              <a:solidFill>
                <a:srgbClr val="000000"/>
              </a:solidFill>
              <a:latin typeface="Canva Sans"/>
            </a:endParaRPr>
          </a:p>
        </p:txBody>
      </p:sp>
      <p:sp>
        <p:nvSpPr>
          <p:cNvPr id="3" name="TextBox 3"/>
          <p:cNvSpPr txBox="1"/>
          <p:nvPr/>
        </p:nvSpPr>
        <p:spPr>
          <a:xfrm>
            <a:off x="228600" y="3467100"/>
            <a:ext cx="16731460" cy="5020310"/>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Canva Sans"/>
              </a:rPr>
              <a:t>a) </a:t>
            </a:r>
            <a:r>
              <a:rPr lang="en-US" sz="2599" dirty="0">
                <a:solidFill>
                  <a:srgbClr val="000000"/>
                </a:solidFill>
                <a:latin typeface="Canva Sans Bold"/>
              </a:rPr>
              <a:t>Synchronous Message: </a:t>
            </a:r>
            <a:r>
              <a:rPr lang="en-US" sz="2599" dirty="0">
                <a:solidFill>
                  <a:srgbClr val="000000"/>
                </a:solidFill>
                <a:latin typeface="Canva Sans"/>
              </a:rPr>
              <a:t>A synchronous message waits for a response before moving into the next interaction.</a:t>
            </a:r>
          </a:p>
          <a:p>
            <a:pPr>
              <a:lnSpc>
                <a:spcPts val="3639"/>
              </a:lnSpc>
              <a:spcBef>
                <a:spcPct val="0"/>
              </a:spcBef>
            </a:pPr>
            <a:endParaRPr lang="en-US" sz="2599" dirty="0">
              <a:solidFill>
                <a:srgbClr val="000000"/>
              </a:solidFill>
              <a:latin typeface="Canva Sans"/>
            </a:endParaRPr>
          </a:p>
          <a:p>
            <a:pPr>
              <a:lnSpc>
                <a:spcPts val="3639"/>
              </a:lnSpc>
              <a:spcBef>
                <a:spcPct val="0"/>
              </a:spcBef>
            </a:pPr>
            <a:r>
              <a:rPr lang="en-US" sz="2599" dirty="0">
                <a:solidFill>
                  <a:srgbClr val="000000"/>
                </a:solidFill>
                <a:latin typeface="Canva Sans"/>
              </a:rPr>
              <a:t>b) </a:t>
            </a:r>
            <a:r>
              <a:rPr lang="en-US" sz="2599" dirty="0">
                <a:solidFill>
                  <a:srgbClr val="000000"/>
                </a:solidFill>
                <a:latin typeface="Canva Sans Bold"/>
              </a:rPr>
              <a:t>Asynchronous Message: </a:t>
            </a:r>
            <a:r>
              <a:rPr lang="en-US" sz="2599" dirty="0">
                <a:solidFill>
                  <a:srgbClr val="000000"/>
                </a:solidFill>
                <a:latin typeface="Canva Sans"/>
              </a:rPr>
              <a:t>An asynchronous message does not wait for a response from the receiver. The interaction continues in proceeding regardless of whether the processing of the receiver for the previous</a:t>
            </a:r>
          </a:p>
          <a:p>
            <a:pPr>
              <a:lnSpc>
                <a:spcPts val="3639"/>
              </a:lnSpc>
              <a:spcBef>
                <a:spcPct val="0"/>
              </a:spcBef>
            </a:pPr>
            <a:r>
              <a:rPr lang="en-US" sz="2599" dirty="0">
                <a:solidFill>
                  <a:srgbClr val="000000"/>
                </a:solidFill>
                <a:latin typeface="Canva Sans"/>
              </a:rPr>
              <a:t>message occurred or not.</a:t>
            </a:r>
          </a:p>
          <a:p>
            <a:pPr>
              <a:lnSpc>
                <a:spcPts val="3639"/>
              </a:lnSpc>
              <a:spcBef>
                <a:spcPct val="0"/>
              </a:spcBef>
            </a:pPr>
            <a:endParaRPr lang="en-US" sz="2599" dirty="0">
              <a:solidFill>
                <a:srgbClr val="000000"/>
              </a:solidFill>
              <a:latin typeface="Canva Sans"/>
            </a:endParaRPr>
          </a:p>
          <a:p>
            <a:pPr>
              <a:lnSpc>
                <a:spcPts val="3639"/>
              </a:lnSpc>
              <a:spcBef>
                <a:spcPct val="0"/>
              </a:spcBef>
            </a:pPr>
            <a:r>
              <a:rPr lang="en-US" sz="2599" dirty="0">
                <a:solidFill>
                  <a:srgbClr val="000000"/>
                </a:solidFill>
                <a:latin typeface="Canva Sans"/>
              </a:rPr>
              <a:t>c)</a:t>
            </a:r>
            <a:r>
              <a:rPr lang="en-US" sz="2599" dirty="0">
                <a:solidFill>
                  <a:srgbClr val="000000"/>
                </a:solidFill>
                <a:latin typeface="Canva Sans Bold"/>
              </a:rPr>
              <a:t> Create a Message: </a:t>
            </a:r>
            <a:r>
              <a:rPr lang="en-US" sz="2599" dirty="0">
                <a:solidFill>
                  <a:srgbClr val="000000"/>
                </a:solidFill>
                <a:latin typeface="Canva Sans"/>
              </a:rPr>
              <a:t>It is used when creating a new object in the sequence diagram.</a:t>
            </a:r>
          </a:p>
          <a:p>
            <a:pPr>
              <a:lnSpc>
                <a:spcPts val="3639"/>
              </a:lnSpc>
              <a:spcBef>
                <a:spcPct val="0"/>
              </a:spcBef>
            </a:pPr>
            <a:endParaRPr lang="en-US" sz="2599" dirty="0">
              <a:solidFill>
                <a:srgbClr val="000000"/>
              </a:solidFill>
              <a:latin typeface="Canva Sans"/>
            </a:endParaRPr>
          </a:p>
          <a:p>
            <a:pPr>
              <a:lnSpc>
                <a:spcPts val="3639"/>
              </a:lnSpc>
              <a:spcBef>
                <a:spcPct val="0"/>
              </a:spcBef>
            </a:pPr>
            <a:r>
              <a:rPr lang="en-US" sz="2599" dirty="0">
                <a:solidFill>
                  <a:srgbClr val="000000"/>
                </a:solidFill>
                <a:latin typeface="Canva Sans"/>
              </a:rPr>
              <a:t>d) </a:t>
            </a:r>
            <a:r>
              <a:rPr lang="en-US" sz="2599" dirty="0">
                <a:solidFill>
                  <a:srgbClr val="000000"/>
                </a:solidFill>
                <a:latin typeface="Canva Sans Bold"/>
              </a:rPr>
              <a:t>Delete a Message: </a:t>
            </a:r>
            <a:r>
              <a:rPr lang="en-US" sz="2599" dirty="0">
                <a:solidFill>
                  <a:srgbClr val="000000"/>
                </a:solidFill>
                <a:latin typeface="Canva Sans"/>
              </a:rPr>
              <a:t>It is used when you want to destroy an object.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ame Side Corner Rectangle 1"/>
          <p:cNvSpPr/>
          <p:nvPr/>
        </p:nvSpPr>
        <p:spPr>
          <a:xfrm>
            <a:off x="2667000" y="1181100"/>
            <a:ext cx="14401800" cy="8534400"/>
          </a:xfrm>
          <a:prstGeom prst="snip2Same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ar-EG" sz="3600" dirty="0" smtClean="0"/>
              <a:t>4. الرسائل: هناك عدة أنواع من الرسائل في مخطط التسلسل. يمثل كل نوع منها شرطا محددا داخل السيناريو. بعد ذلك ، سيتم إلقاء نظرة عامة على أنواع الرسائل في مخطط</a:t>
            </a:r>
            <a:endParaRPr lang="en-US" sz="3600" dirty="0" smtClean="0"/>
          </a:p>
          <a:p>
            <a:pPr algn="ctr"/>
            <a:r>
              <a:rPr lang="ar-EG" sz="3600" dirty="0" smtClean="0"/>
              <a:t>التسلسل.</a:t>
            </a:r>
            <a:endParaRPr lang="en-US" sz="3600" dirty="0" smtClean="0"/>
          </a:p>
          <a:p>
            <a:pPr algn="ctr"/>
            <a:r>
              <a:rPr lang="ar-EG" sz="3600" dirty="0"/>
              <a:t>أ) رسالة متزامنة: تنتظر الرسالة المتزامنة ردا قبل الانتقال إلى التفاعل التالي. </a:t>
            </a:r>
            <a:endParaRPr lang="ar-EG" sz="3600" dirty="0" smtClean="0"/>
          </a:p>
          <a:p>
            <a:pPr algn="ctr"/>
            <a:r>
              <a:rPr lang="ar-EG" sz="3600" dirty="0" smtClean="0"/>
              <a:t> </a:t>
            </a:r>
            <a:r>
              <a:rPr lang="ar-EG" sz="3600" dirty="0"/>
              <a:t>ب) رسالة غير متزامنة: لا تنتظر الرسالة غير المتزامنة ردا من جهاز الاستقبال. يستمر التفاعل في المتابعة بغض النظر عما إذا كانت معالجة جهاز الاستقبال للرسالة السابقة قد حدثت أم لا. </a:t>
            </a:r>
            <a:endParaRPr lang="ar-EG" sz="3600" dirty="0" smtClean="0"/>
          </a:p>
          <a:p>
            <a:pPr algn="ctr"/>
            <a:r>
              <a:rPr lang="ar-EG" sz="3600" dirty="0" smtClean="0"/>
              <a:t> </a:t>
            </a:r>
            <a:r>
              <a:rPr lang="ar-EG" sz="3600" dirty="0"/>
              <a:t>ج) إنشاء رسالة: يتم استخدامه عند إنشاء كائن جديد في مخطط التسلسل. </a:t>
            </a:r>
            <a:endParaRPr lang="ar-EG" sz="3600" dirty="0" smtClean="0"/>
          </a:p>
          <a:p>
            <a:pPr algn="ctr"/>
            <a:r>
              <a:rPr lang="ar-EG" sz="3600" dirty="0" smtClean="0"/>
              <a:t> </a:t>
            </a:r>
            <a:r>
              <a:rPr lang="ar-EG" sz="3600" dirty="0"/>
              <a:t>د) حذف رسالة: يتم استخدامه عندما تريد تدمير كائن.</a:t>
            </a:r>
            <a:endParaRPr lang="en-US" sz="3600" dirty="0"/>
          </a:p>
        </p:txBody>
      </p:sp>
    </p:spTree>
    <p:extLst>
      <p:ext uri="{BB962C8B-B14F-4D97-AF65-F5344CB8AC3E}">
        <p14:creationId xmlns:p14="http://schemas.microsoft.com/office/powerpoint/2010/main" val="28047936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719993" y="1349602"/>
            <a:ext cx="17467667" cy="24625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e)</a:t>
            </a:r>
            <a:r>
              <a:rPr lang="en-US" sz="2799" dirty="0">
                <a:solidFill>
                  <a:srgbClr val="000000"/>
                </a:solidFill>
                <a:latin typeface="Canva Sans Bold"/>
              </a:rPr>
              <a:t> Self-message: </a:t>
            </a:r>
            <a:r>
              <a:rPr lang="en-US" sz="2799" dirty="0">
                <a:solidFill>
                  <a:srgbClr val="000000"/>
                </a:solidFill>
                <a:latin typeface="Canva Sans"/>
              </a:rPr>
              <a:t>It is used when the object in the sequence diagram wants to send a message to itself.</a:t>
            </a:r>
          </a:p>
          <a:p>
            <a:pPr>
              <a:lnSpc>
                <a:spcPts val="3919"/>
              </a:lnSpc>
              <a:spcBef>
                <a:spcPct val="0"/>
              </a:spcBef>
            </a:pPr>
            <a:endParaRPr lang="en-US" sz="2799" dirty="0">
              <a:solidFill>
                <a:srgbClr val="000000"/>
              </a:solidFill>
              <a:latin typeface="Canva Sans"/>
            </a:endParaRPr>
          </a:p>
          <a:p>
            <a:pPr>
              <a:lnSpc>
                <a:spcPts val="3919"/>
              </a:lnSpc>
              <a:spcBef>
                <a:spcPct val="0"/>
              </a:spcBef>
            </a:pPr>
            <a:r>
              <a:rPr lang="en-US" sz="2799" dirty="0">
                <a:solidFill>
                  <a:srgbClr val="000000"/>
                </a:solidFill>
                <a:latin typeface="Canva Sans"/>
              </a:rPr>
              <a:t>f) </a:t>
            </a:r>
            <a:r>
              <a:rPr lang="en-US" sz="2799" dirty="0">
                <a:solidFill>
                  <a:srgbClr val="000000"/>
                </a:solidFill>
                <a:latin typeface="Canva Sans Bold"/>
              </a:rPr>
              <a:t>Reply a Message: </a:t>
            </a:r>
            <a:r>
              <a:rPr lang="en-US" sz="2799" dirty="0">
                <a:solidFill>
                  <a:srgbClr val="000000"/>
                </a:solidFill>
                <a:latin typeface="Canva Sans"/>
              </a:rPr>
              <a:t>It is used to point out that the message receiver is done processing the message and </a:t>
            </a:r>
          </a:p>
          <a:p>
            <a:pPr>
              <a:lnSpc>
                <a:spcPts val="3919"/>
              </a:lnSpc>
              <a:spcBef>
                <a:spcPct val="0"/>
              </a:spcBef>
            </a:pPr>
            <a:r>
              <a:rPr lang="en-US" sz="2799" dirty="0">
                <a:solidFill>
                  <a:srgbClr val="000000"/>
                </a:solidFill>
                <a:latin typeface="Canva Sans"/>
              </a:rPr>
              <a:t>is returning control over to the message caller.</a:t>
            </a:r>
          </a:p>
        </p:txBody>
      </p:sp>
      <p:sp>
        <p:nvSpPr>
          <p:cNvPr id="3" name="TextBox 3"/>
          <p:cNvSpPr txBox="1"/>
          <p:nvPr/>
        </p:nvSpPr>
        <p:spPr>
          <a:xfrm>
            <a:off x="820333" y="4204970"/>
            <a:ext cx="17392121" cy="24625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g) </a:t>
            </a:r>
            <a:r>
              <a:rPr lang="en-US" sz="2799" dirty="0">
                <a:solidFill>
                  <a:srgbClr val="000000"/>
                </a:solidFill>
                <a:latin typeface="Canva Sans Bold"/>
              </a:rPr>
              <a:t>Found Message</a:t>
            </a:r>
            <a:r>
              <a:rPr lang="en-US" sz="2799" dirty="0">
                <a:solidFill>
                  <a:srgbClr val="000000"/>
                </a:solidFill>
                <a:latin typeface="Canva Sans"/>
              </a:rPr>
              <a:t>: Messages that are reached from a strange sender, or a sender not shown on</a:t>
            </a:r>
          </a:p>
          <a:p>
            <a:pPr>
              <a:lnSpc>
                <a:spcPts val="3919"/>
              </a:lnSpc>
              <a:spcBef>
                <a:spcPct val="0"/>
              </a:spcBef>
            </a:pPr>
            <a:r>
              <a:rPr lang="en-US" sz="2799" dirty="0">
                <a:solidFill>
                  <a:srgbClr val="000000"/>
                </a:solidFill>
                <a:latin typeface="Canva Sans"/>
              </a:rPr>
              <a:t> the current diagram.</a:t>
            </a:r>
          </a:p>
          <a:p>
            <a:pPr>
              <a:lnSpc>
                <a:spcPts val="3919"/>
              </a:lnSpc>
              <a:spcBef>
                <a:spcPct val="0"/>
              </a:spcBef>
            </a:pPr>
            <a:endParaRPr lang="en-US" sz="2799" dirty="0">
              <a:solidFill>
                <a:srgbClr val="000000"/>
              </a:solidFill>
              <a:latin typeface="Canva Sans"/>
            </a:endParaRPr>
          </a:p>
          <a:p>
            <a:pPr>
              <a:lnSpc>
                <a:spcPts val="3919"/>
              </a:lnSpc>
              <a:spcBef>
                <a:spcPct val="0"/>
              </a:spcBef>
            </a:pPr>
            <a:r>
              <a:rPr lang="en-US" sz="2799" dirty="0">
                <a:solidFill>
                  <a:srgbClr val="000000"/>
                </a:solidFill>
                <a:latin typeface="Canva Sans"/>
              </a:rPr>
              <a:t>h) </a:t>
            </a:r>
            <a:r>
              <a:rPr lang="en-US" sz="2799" dirty="0">
                <a:solidFill>
                  <a:srgbClr val="000000"/>
                </a:solidFill>
                <a:latin typeface="Canva Sans Bold"/>
              </a:rPr>
              <a:t>Lost Message: </a:t>
            </a:r>
            <a:r>
              <a:rPr lang="en-US" sz="2799" dirty="0">
                <a:solidFill>
                  <a:srgbClr val="000000"/>
                </a:solidFill>
                <a:latin typeface="Canva Sans"/>
              </a:rPr>
              <a:t>Messages that are either sent but do not arrive at the intended receiver, or which go </a:t>
            </a:r>
          </a:p>
          <a:p>
            <a:pPr>
              <a:lnSpc>
                <a:spcPts val="3919"/>
              </a:lnSpc>
              <a:spcBef>
                <a:spcPct val="0"/>
              </a:spcBef>
            </a:pPr>
            <a:r>
              <a:rPr lang="en-US" sz="2799" dirty="0">
                <a:solidFill>
                  <a:srgbClr val="000000"/>
                </a:solidFill>
                <a:latin typeface="Canva Sans"/>
              </a:rPr>
              <a:t>to a receiver not shown on the current diagram.</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00" y="1409700"/>
            <a:ext cx="15011400" cy="7467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a:t>ه) </a:t>
            </a:r>
            <a:r>
              <a:rPr lang="ar-EG" sz="4000" dirty="0">
                <a:solidFill>
                  <a:schemeClr val="tx1"/>
                </a:solidFill>
              </a:rPr>
              <a:t>الرسالة الذاتية: يتم استخدامه عندما يريد الكائن في مخطط التسلسل إرسال رسالة إلى نفسه.  </a:t>
            </a:r>
            <a:endParaRPr lang="ar-EG" sz="4000" dirty="0" smtClean="0">
              <a:solidFill>
                <a:schemeClr val="tx1"/>
              </a:solidFill>
            </a:endParaRPr>
          </a:p>
          <a:p>
            <a:pPr algn="ctr"/>
            <a:r>
              <a:rPr lang="ar-EG" sz="4000" dirty="0" smtClean="0">
                <a:solidFill>
                  <a:schemeClr val="tx1"/>
                </a:solidFill>
              </a:rPr>
              <a:t>و</a:t>
            </a:r>
            <a:r>
              <a:rPr lang="ar-EG" sz="4000" dirty="0">
                <a:solidFill>
                  <a:schemeClr val="tx1"/>
                </a:solidFill>
              </a:rPr>
              <a:t>) الرد على رسالة: يتم استخدامه للإشارة إلى أن مستقبل الرسالة قد انتهى من معالجة الرسالة ويعيد التحكم إلى متصل الرسالة</a:t>
            </a:r>
            <a:r>
              <a:rPr lang="ar-EG" sz="4000" dirty="0" smtClean="0">
                <a:solidFill>
                  <a:schemeClr val="tx1"/>
                </a:solidFill>
              </a:rPr>
              <a:t>.</a:t>
            </a:r>
          </a:p>
          <a:p>
            <a:pPr algn="ctr"/>
            <a:r>
              <a:rPr lang="ar-EG" sz="4000" dirty="0">
                <a:solidFill>
                  <a:schemeClr val="tx1"/>
                </a:solidFill>
              </a:rPr>
              <a:t>ز) الرسالة التي تم العثور عليها: الرسائل التي يتم الوصول إليها من مرسل غريب ، أو مرسل غير معروض في الرسم البياني الحالي.  </a:t>
            </a:r>
            <a:endParaRPr lang="ar-EG" sz="4000" dirty="0" smtClean="0">
              <a:solidFill>
                <a:schemeClr val="tx1"/>
              </a:solidFill>
            </a:endParaRPr>
          </a:p>
          <a:p>
            <a:pPr algn="ctr"/>
            <a:r>
              <a:rPr lang="ar-EG" sz="4000" dirty="0" smtClean="0">
                <a:solidFill>
                  <a:schemeClr val="tx1"/>
                </a:solidFill>
              </a:rPr>
              <a:t>ح</a:t>
            </a:r>
            <a:r>
              <a:rPr lang="ar-EG" sz="4000" dirty="0">
                <a:solidFill>
                  <a:schemeClr val="tx1"/>
                </a:solidFill>
              </a:rPr>
              <a:t>) الرسالة المفقودة: الرسائل التي يتم إرسالها ولكنها لا تصل إلى جهاز الاستقبال المقصود ، أو التي تذهب إلى جهاز استقبال غير معروض في الرسم البياني الحالي</a:t>
            </a:r>
            <a:r>
              <a:rPr lang="ar-EG" dirty="0"/>
              <a:t>.</a:t>
            </a:r>
            <a:endParaRPr lang="en-US" dirty="0"/>
          </a:p>
        </p:txBody>
      </p:sp>
    </p:spTree>
    <p:extLst>
      <p:ext uri="{BB962C8B-B14F-4D97-AF65-F5344CB8AC3E}">
        <p14:creationId xmlns:p14="http://schemas.microsoft.com/office/powerpoint/2010/main" val="35622470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3575578" y="1028700"/>
            <a:ext cx="10189615" cy="6708163"/>
          </a:xfrm>
          <a:custGeom>
            <a:avLst/>
            <a:gdLst/>
            <a:ahLst/>
            <a:cxnLst/>
            <a:rect l="l" t="t" r="r" b="b"/>
            <a:pathLst>
              <a:path w="10189615" h="6708163">
                <a:moveTo>
                  <a:pt x="0" y="0"/>
                </a:moveTo>
                <a:lnTo>
                  <a:pt x="10189615" y="0"/>
                </a:lnTo>
                <a:lnTo>
                  <a:pt x="10189615" y="6708163"/>
                </a:lnTo>
                <a:lnTo>
                  <a:pt x="0" y="6708163"/>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371600" y="1028700"/>
            <a:ext cx="16002000" cy="8763000"/>
          </a:xfrm>
          <a:prstGeom prst="snip2Diag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277792" y="2324100"/>
            <a:ext cx="10189615" cy="6708163"/>
          </a:xfrm>
          <a:custGeom>
            <a:avLst/>
            <a:gdLst/>
            <a:ahLst/>
            <a:cxnLst/>
            <a:rect l="l" t="t" r="r" b="b"/>
            <a:pathLst>
              <a:path w="10189615" h="6708163">
                <a:moveTo>
                  <a:pt x="0" y="0"/>
                </a:moveTo>
                <a:lnTo>
                  <a:pt x="10189615" y="0"/>
                </a:lnTo>
                <a:lnTo>
                  <a:pt x="10189615" y="6708163"/>
                </a:lnTo>
                <a:lnTo>
                  <a:pt x="0" y="6708163"/>
                </a:lnTo>
                <a:lnTo>
                  <a:pt x="0" y="0"/>
                </a:lnTo>
                <a:close/>
              </a:path>
            </a:pathLst>
          </a:custGeom>
          <a:blipFill>
            <a:blip r:embed="rId2"/>
            <a:stretch>
              <a:fillRect/>
            </a:stretch>
          </a:blipFill>
        </p:spPr>
      </p:sp>
    </p:spTree>
    <p:extLst>
      <p:ext uri="{BB962C8B-B14F-4D97-AF65-F5344CB8AC3E}">
        <p14:creationId xmlns:p14="http://schemas.microsoft.com/office/powerpoint/2010/main" val="3972888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419716" y="344226"/>
            <a:ext cx="9064057" cy="1597732"/>
          </a:xfrm>
          <a:custGeom>
            <a:avLst/>
            <a:gdLst/>
            <a:ahLst/>
            <a:cxnLst/>
            <a:rect l="l" t="t" r="r" b="b"/>
            <a:pathLst>
              <a:path w="9064057" h="1597732">
                <a:moveTo>
                  <a:pt x="0" y="0"/>
                </a:moveTo>
                <a:lnTo>
                  <a:pt x="9064057" y="0"/>
                </a:lnTo>
                <a:lnTo>
                  <a:pt x="9064057" y="1597732"/>
                </a:lnTo>
                <a:lnTo>
                  <a:pt x="0" y="1597732"/>
                </a:lnTo>
                <a:lnTo>
                  <a:pt x="0" y="0"/>
                </a:lnTo>
                <a:close/>
              </a:path>
            </a:pathLst>
          </a:custGeom>
          <a:blipFill>
            <a:blip r:embed="rId2"/>
            <a:stretch>
              <a:fillRect/>
            </a:stretch>
          </a:blipFill>
        </p:spPr>
      </p:sp>
      <p:sp>
        <p:nvSpPr>
          <p:cNvPr id="3" name="Freeform 3"/>
          <p:cNvSpPr/>
          <p:nvPr/>
        </p:nvSpPr>
        <p:spPr>
          <a:xfrm>
            <a:off x="8123310" y="1890317"/>
            <a:ext cx="9647356" cy="8396683"/>
          </a:xfrm>
          <a:custGeom>
            <a:avLst/>
            <a:gdLst/>
            <a:ahLst/>
            <a:cxnLst/>
            <a:rect l="l" t="t" r="r" b="b"/>
            <a:pathLst>
              <a:path w="9647356" h="8396683">
                <a:moveTo>
                  <a:pt x="0" y="0"/>
                </a:moveTo>
                <a:lnTo>
                  <a:pt x="9647355" y="0"/>
                </a:lnTo>
                <a:lnTo>
                  <a:pt x="9647355" y="8396683"/>
                </a:lnTo>
                <a:lnTo>
                  <a:pt x="0" y="8396683"/>
                </a:lnTo>
                <a:lnTo>
                  <a:pt x="0" y="0"/>
                </a:lnTo>
                <a:close/>
              </a:path>
            </a:pathLst>
          </a:custGeom>
          <a:blipFill>
            <a:blip r:embed="rId3"/>
            <a:stretch>
              <a:fillRect t="-4134" b="-4134"/>
            </a:stretch>
          </a:blipFill>
        </p:spPr>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Diagonal Corner Rectangle 1"/>
          <p:cNvSpPr/>
          <p:nvPr/>
        </p:nvSpPr>
        <p:spPr>
          <a:xfrm>
            <a:off x="1447800" y="1104900"/>
            <a:ext cx="15773400" cy="7620000"/>
          </a:xfrm>
          <a:prstGeom prst="snip2Diag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p:cNvSpPr/>
          <p:nvPr/>
        </p:nvSpPr>
        <p:spPr>
          <a:xfrm>
            <a:off x="10363200" y="2095500"/>
            <a:ext cx="6477000" cy="6400800"/>
          </a:xfrm>
          <a:custGeom>
            <a:avLst/>
            <a:gdLst/>
            <a:ahLst/>
            <a:cxnLst/>
            <a:rect l="l" t="t" r="r" b="b"/>
            <a:pathLst>
              <a:path w="9647356" h="8396683">
                <a:moveTo>
                  <a:pt x="0" y="0"/>
                </a:moveTo>
                <a:lnTo>
                  <a:pt x="9647355" y="0"/>
                </a:lnTo>
                <a:lnTo>
                  <a:pt x="9647355" y="8396683"/>
                </a:lnTo>
                <a:lnTo>
                  <a:pt x="0" y="8396683"/>
                </a:lnTo>
                <a:lnTo>
                  <a:pt x="0" y="0"/>
                </a:lnTo>
                <a:close/>
              </a:path>
            </a:pathLst>
          </a:custGeom>
          <a:blipFill>
            <a:blip r:embed="rId2"/>
            <a:stretch>
              <a:fillRect t="-4134" b="-4134"/>
            </a:stretch>
          </a:blipFill>
        </p:spPr>
      </p:sp>
      <p:sp>
        <p:nvSpPr>
          <p:cNvPr id="4" name="Freeform 2"/>
          <p:cNvSpPr/>
          <p:nvPr/>
        </p:nvSpPr>
        <p:spPr>
          <a:xfrm>
            <a:off x="1447800" y="1485900"/>
            <a:ext cx="9064057" cy="1597732"/>
          </a:xfrm>
          <a:custGeom>
            <a:avLst/>
            <a:gdLst/>
            <a:ahLst/>
            <a:cxnLst/>
            <a:rect l="l" t="t" r="r" b="b"/>
            <a:pathLst>
              <a:path w="9064057" h="1597732">
                <a:moveTo>
                  <a:pt x="0" y="0"/>
                </a:moveTo>
                <a:lnTo>
                  <a:pt x="9064057" y="0"/>
                </a:lnTo>
                <a:lnTo>
                  <a:pt x="9064057" y="1597732"/>
                </a:lnTo>
                <a:lnTo>
                  <a:pt x="0" y="1597732"/>
                </a:lnTo>
                <a:lnTo>
                  <a:pt x="0" y="0"/>
                </a:lnTo>
                <a:close/>
              </a:path>
            </a:pathLst>
          </a:custGeom>
          <a:blipFill>
            <a:blip r:embed="rId3"/>
            <a:stretch>
              <a:fillRect/>
            </a:stretch>
          </a:blipFill>
        </p:spPr>
      </p:sp>
    </p:spTree>
    <p:extLst>
      <p:ext uri="{BB962C8B-B14F-4D97-AF65-F5344CB8AC3E}">
        <p14:creationId xmlns:p14="http://schemas.microsoft.com/office/powerpoint/2010/main" val="14640789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28700" y="831587"/>
            <a:ext cx="15746281" cy="4855339"/>
          </a:xfrm>
          <a:prstGeom prst="rect">
            <a:avLst/>
          </a:prstGeom>
        </p:spPr>
        <p:txBody>
          <a:bodyPr lIns="0" tIns="0" rIns="0" bIns="0" rtlCol="0" anchor="t">
            <a:spAutoFit/>
          </a:bodyPr>
          <a:lstStyle/>
          <a:p>
            <a:pPr>
              <a:lnSpc>
                <a:spcPts val="4332"/>
              </a:lnSpc>
              <a:spcBef>
                <a:spcPct val="0"/>
              </a:spcBef>
            </a:pPr>
            <a:r>
              <a:rPr lang="en-US" sz="3094">
                <a:solidFill>
                  <a:srgbClr val="566490"/>
                </a:solidFill>
                <a:latin typeface="Canva Sans Bold"/>
              </a:rPr>
              <a:t>State Machine Diagram:</a:t>
            </a:r>
          </a:p>
          <a:p>
            <a:pPr>
              <a:lnSpc>
                <a:spcPts val="4332"/>
              </a:lnSpc>
              <a:spcBef>
                <a:spcPct val="0"/>
              </a:spcBef>
            </a:pPr>
            <a:r>
              <a:rPr lang="en-US" sz="3094">
                <a:solidFill>
                  <a:srgbClr val="000000"/>
                </a:solidFill>
                <a:latin typeface="Canva Sans"/>
              </a:rPr>
              <a:t>It refers to the action of an object of the same event depending on the object state.</a:t>
            </a:r>
          </a:p>
          <a:p>
            <a:pPr>
              <a:lnSpc>
                <a:spcPts val="4332"/>
              </a:lnSpc>
              <a:spcBef>
                <a:spcPct val="0"/>
              </a:spcBef>
            </a:pPr>
            <a:endParaRPr lang="en-US" sz="3094">
              <a:solidFill>
                <a:srgbClr val="000000"/>
              </a:solidFill>
              <a:latin typeface="Canva Sans"/>
            </a:endParaRPr>
          </a:p>
          <a:p>
            <a:pPr>
              <a:lnSpc>
                <a:spcPts val="4332"/>
              </a:lnSpc>
              <a:spcBef>
                <a:spcPct val="0"/>
              </a:spcBef>
            </a:pPr>
            <a:r>
              <a:rPr lang="en-US" sz="3094">
                <a:solidFill>
                  <a:srgbClr val="566490"/>
                </a:solidFill>
                <a:latin typeface="Canva Sans Bold"/>
              </a:rPr>
              <a:t>Interactions Overview Diagram:</a:t>
            </a:r>
          </a:p>
          <a:p>
            <a:pPr>
              <a:lnSpc>
                <a:spcPts val="4332"/>
              </a:lnSpc>
              <a:spcBef>
                <a:spcPct val="0"/>
              </a:spcBef>
            </a:pPr>
            <a:r>
              <a:rPr lang="en-US" sz="3094">
                <a:solidFill>
                  <a:srgbClr val="000000"/>
                </a:solidFill>
                <a:latin typeface="Canva Sans"/>
              </a:rPr>
              <a:t>It is a high level of interaction diagrams and is capable of showing complex </a:t>
            </a:r>
          </a:p>
          <a:p>
            <a:pPr>
              <a:lnSpc>
                <a:spcPts val="4332"/>
              </a:lnSpc>
              <a:spcBef>
                <a:spcPct val="0"/>
              </a:spcBef>
            </a:pPr>
            <a:r>
              <a:rPr lang="en-US" sz="3094">
                <a:solidFill>
                  <a:srgbClr val="000000"/>
                </a:solidFill>
                <a:latin typeface="Canva Sans"/>
              </a:rPr>
              <a:t>interactions via frames.</a:t>
            </a:r>
          </a:p>
          <a:p>
            <a:pPr>
              <a:lnSpc>
                <a:spcPts val="4332"/>
              </a:lnSpc>
              <a:spcBef>
                <a:spcPct val="0"/>
              </a:spcBef>
            </a:pPr>
            <a:endParaRPr lang="en-US" sz="3094">
              <a:solidFill>
                <a:srgbClr val="000000"/>
              </a:solidFill>
              <a:latin typeface="Canva Sans"/>
            </a:endParaRPr>
          </a:p>
          <a:p>
            <a:pPr>
              <a:lnSpc>
                <a:spcPts val="4332"/>
              </a:lnSpc>
              <a:spcBef>
                <a:spcPct val="0"/>
              </a:spcBef>
            </a:pPr>
            <a:r>
              <a:rPr lang="en-US" sz="3094">
                <a:solidFill>
                  <a:srgbClr val="566490"/>
                </a:solidFill>
                <a:latin typeface="Canva Sans Bold"/>
              </a:rPr>
              <a:t>Activity Diagram:</a:t>
            </a:r>
          </a:p>
          <a:p>
            <a:pPr>
              <a:lnSpc>
                <a:spcPts val="4332"/>
              </a:lnSpc>
              <a:spcBef>
                <a:spcPct val="0"/>
              </a:spcBef>
            </a:pPr>
            <a:r>
              <a:rPr lang="en-US" sz="3094">
                <a:solidFill>
                  <a:srgbClr val="000000"/>
                </a:solidFill>
                <a:latin typeface="Canva Sans"/>
              </a:rPr>
              <a:t>It shows the flow control from starting point to the end for all possible paths.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1028700"/>
            <a:ext cx="12268200" cy="6096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a:t>ت</a:t>
            </a:r>
            <a:r>
              <a:rPr lang="ar-EG" sz="7200" dirty="0"/>
              <a:t>تكون دورة حياة تطوير البرامج القياسية من ست مراحل رئيسية.   تخطيط.  تحديد المتطلبات.  تصميم الهندسة المعمارية.  بناء النظام.  اختبار النظام.  النشر والصيانة</a:t>
            </a:r>
            <a:endParaRPr lang="en-US" sz="7200" dirty="0"/>
          </a:p>
        </p:txBody>
      </p:sp>
    </p:spTree>
    <p:extLst>
      <p:ext uri="{BB962C8B-B14F-4D97-AF65-F5344CB8AC3E}">
        <p14:creationId xmlns:p14="http://schemas.microsoft.com/office/powerpoint/2010/main" val="7720368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and Round Single Corner Rectangle 1"/>
          <p:cNvSpPr/>
          <p:nvPr/>
        </p:nvSpPr>
        <p:spPr>
          <a:xfrm>
            <a:off x="2057400" y="1333500"/>
            <a:ext cx="14478000" cy="8077200"/>
          </a:xfrm>
          <a:prstGeom prst="snip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400" dirty="0">
                <a:solidFill>
                  <a:schemeClr val="tx1"/>
                </a:solidFill>
              </a:rPr>
              <a:t>مخطط آلة الحالة: يشير إلى إجراء كائن من نفس الحدث اعتمادا على حالة الكائن. </a:t>
            </a:r>
            <a:endParaRPr lang="ar-EG" sz="4400" dirty="0" smtClean="0">
              <a:solidFill>
                <a:schemeClr val="tx1"/>
              </a:solidFill>
            </a:endParaRPr>
          </a:p>
          <a:p>
            <a:pPr algn="ctr"/>
            <a:r>
              <a:rPr lang="ar-EG" sz="4400" dirty="0" smtClean="0">
                <a:solidFill>
                  <a:schemeClr val="tx1"/>
                </a:solidFill>
              </a:rPr>
              <a:t> </a:t>
            </a:r>
            <a:r>
              <a:rPr lang="ar-EG" sz="4400" dirty="0">
                <a:solidFill>
                  <a:schemeClr val="tx1"/>
                </a:solidFill>
              </a:rPr>
              <a:t>مخطط نظرة عامة على التفاعلات: إنه مستوى عال من مخططات التفاعل وقادر على إظهار التفاعلات المعقدة عبر الإطارات.  </a:t>
            </a:r>
            <a:endParaRPr lang="ar-EG" sz="4400" dirty="0" smtClean="0">
              <a:solidFill>
                <a:schemeClr val="tx1"/>
              </a:solidFill>
            </a:endParaRPr>
          </a:p>
          <a:p>
            <a:pPr algn="ctr"/>
            <a:r>
              <a:rPr lang="ar-EG" sz="4400" dirty="0" smtClean="0">
                <a:solidFill>
                  <a:schemeClr val="tx1"/>
                </a:solidFill>
              </a:rPr>
              <a:t>مخطط </a:t>
            </a:r>
            <a:r>
              <a:rPr lang="ar-EG" sz="4400" dirty="0">
                <a:solidFill>
                  <a:schemeClr val="tx1"/>
                </a:solidFill>
              </a:rPr>
              <a:t>النشاط: يعرض التحكم في التدفق من نقطة البداية إلى النهاية لجميع المسارات الممكنة</a:t>
            </a:r>
            <a:r>
              <a:rPr lang="ar-EG" dirty="0"/>
              <a:t>.</a:t>
            </a:r>
            <a:endParaRPr lang="en-US" dirty="0"/>
          </a:p>
        </p:txBody>
      </p:sp>
    </p:spTree>
    <p:extLst>
      <p:ext uri="{BB962C8B-B14F-4D97-AF65-F5344CB8AC3E}">
        <p14:creationId xmlns:p14="http://schemas.microsoft.com/office/powerpoint/2010/main" val="32572256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531019" y="971550"/>
            <a:ext cx="17225962" cy="4781550"/>
          </a:xfrm>
          <a:prstGeom prst="rect">
            <a:avLst/>
          </a:prstGeom>
        </p:spPr>
        <p:txBody>
          <a:bodyPr lIns="0" tIns="0" rIns="0" bIns="0" rtlCol="0" anchor="t">
            <a:spAutoFit/>
          </a:bodyPr>
          <a:lstStyle/>
          <a:p>
            <a:pPr>
              <a:lnSpc>
                <a:spcPts val="4200"/>
              </a:lnSpc>
              <a:spcBef>
                <a:spcPct val="0"/>
              </a:spcBef>
            </a:pPr>
            <a:r>
              <a:rPr lang="en-US" sz="3000">
                <a:solidFill>
                  <a:srgbClr val="566490"/>
                </a:solidFill>
                <a:latin typeface="Canva Sans Bold"/>
              </a:rPr>
              <a:t>Timing Diagram:</a:t>
            </a:r>
          </a:p>
          <a:p>
            <a:pPr>
              <a:lnSpc>
                <a:spcPts val="4200"/>
              </a:lnSpc>
              <a:spcBef>
                <a:spcPct val="0"/>
              </a:spcBef>
            </a:pPr>
            <a:r>
              <a:rPr lang="en-US" sz="3000">
                <a:solidFill>
                  <a:srgbClr val="000000"/>
                </a:solidFill>
                <a:latin typeface="Canva Sans"/>
              </a:rPr>
              <a:t>It focuses on the events that change during the lifeline time.</a:t>
            </a:r>
          </a:p>
          <a:p>
            <a:pPr>
              <a:lnSpc>
                <a:spcPts val="4200"/>
              </a:lnSpc>
              <a:spcBef>
                <a:spcPct val="0"/>
              </a:spcBef>
            </a:pPr>
            <a:endParaRPr lang="en-US" sz="3000">
              <a:solidFill>
                <a:srgbClr val="000000"/>
              </a:solidFill>
              <a:latin typeface="Canva Sans"/>
            </a:endParaRPr>
          </a:p>
          <a:p>
            <a:pPr>
              <a:lnSpc>
                <a:spcPts val="4200"/>
              </a:lnSpc>
              <a:spcBef>
                <a:spcPct val="0"/>
              </a:spcBef>
            </a:pPr>
            <a:r>
              <a:rPr lang="en-US" sz="3000">
                <a:solidFill>
                  <a:srgbClr val="566490"/>
                </a:solidFill>
                <a:latin typeface="Canva Sans Bold"/>
              </a:rPr>
              <a:t>Communication Diagram:</a:t>
            </a:r>
          </a:p>
          <a:p>
            <a:pPr>
              <a:lnSpc>
                <a:spcPts val="4200"/>
              </a:lnSpc>
              <a:spcBef>
                <a:spcPct val="0"/>
              </a:spcBef>
            </a:pPr>
            <a:r>
              <a:rPr lang="en-US" sz="3000">
                <a:solidFill>
                  <a:srgbClr val="000000"/>
                </a:solidFill>
                <a:latin typeface="Canva Sans"/>
              </a:rPr>
              <a:t>It is similar to the sequence diagram which monitors the interactions between</a:t>
            </a:r>
          </a:p>
          <a:p>
            <a:pPr>
              <a:lnSpc>
                <a:spcPts val="4200"/>
              </a:lnSpc>
              <a:spcBef>
                <a:spcPct val="0"/>
              </a:spcBef>
            </a:pPr>
            <a:r>
              <a:rPr lang="en-US" sz="3000">
                <a:solidFill>
                  <a:srgbClr val="000000"/>
                </a:solidFill>
                <a:latin typeface="Canva Sans"/>
              </a:rPr>
              <a:t>the objects regarding the sent and the received messages.</a:t>
            </a:r>
          </a:p>
          <a:p>
            <a:pPr>
              <a:lnSpc>
                <a:spcPts val="4200"/>
              </a:lnSpc>
              <a:spcBef>
                <a:spcPct val="0"/>
              </a:spcBef>
            </a:pPr>
            <a:r>
              <a:rPr lang="en-US" sz="3000">
                <a:solidFill>
                  <a:srgbClr val="000000"/>
                </a:solidFill>
                <a:latin typeface="Canva Sans"/>
              </a:rPr>
              <a:t>After we mentioned the definition of each type from the UML different types, let</a:t>
            </a:r>
          </a:p>
          <a:p>
            <a:pPr>
              <a:lnSpc>
                <a:spcPts val="4200"/>
              </a:lnSpc>
              <a:spcBef>
                <a:spcPct val="0"/>
              </a:spcBef>
            </a:pPr>
            <a:r>
              <a:rPr lang="en-US" sz="3000">
                <a:solidFill>
                  <a:srgbClr val="000000"/>
                </a:solidFill>
                <a:latin typeface="Canva Sans"/>
              </a:rPr>
              <a:t>us explain the most common diagrams of them in more detail.</a:t>
            </a:r>
          </a:p>
          <a:p>
            <a:pPr>
              <a:lnSpc>
                <a:spcPts val="4200"/>
              </a:lnSpc>
              <a:spcBef>
                <a:spcPct val="0"/>
              </a:spcBef>
            </a:pPr>
            <a:r>
              <a:rPr lang="en-US" sz="3000">
                <a:solidFill>
                  <a:srgbClr val="000000"/>
                </a:solidFill>
                <a:latin typeface="Canva Sans"/>
              </a:rPr>
              <a:t>In the next sections, we will study the class diagram, use case diagram, and sequence diagram.</a:t>
            </a:r>
          </a:p>
        </p:txBody>
      </p:sp>
      <p:sp>
        <p:nvSpPr>
          <p:cNvPr id="3" name="TextBox 3"/>
          <p:cNvSpPr txBox="1"/>
          <p:nvPr/>
        </p:nvSpPr>
        <p:spPr>
          <a:xfrm>
            <a:off x="795899" y="7539090"/>
            <a:ext cx="14155077" cy="1581150"/>
          </a:xfrm>
          <a:prstGeom prst="rect">
            <a:avLst/>
          </a:prstGeom>
        </p:spPr>
        <p:txBody>
          <a:bodyPr lIns="0" tIns="0" rIns="0" bIns="0" rtlCol="0" anchor="t">
            <a:spAutoFit/>
          </a:bodyPr>
          <a:lstStyle/>
          <a:p>
            <a:pPr>
              <a:lnSpc>
                <a:spcPts val="4200"/>
              </a:lnSpc>
              <a:spcBef>
                <a:spcPct val="0"/>
              </a:spcBef>
            </a:pPr>
            <a:r>
              <a:rPr lang="en-US" sz="3000">
                <a:solidFill>
                  <a:srgbClr val="566490"/>
                </a:solidFill>
                <a:latin typeface="Canva Sans Bold"/>
              </a:rPr>
              <a:t>Ex:</a:t>
            </a:r>
          </a:p>
          <a:p>
            <a:pPr marL="647700" lvl="1" indent="-323850">
              <a:lnSpc>
                <a:spcPts val="4200"/>
              </a:lnSpc>
              <a:spcBef>
                <a:spcPct val="0"/>
              </a:spcBef>
              <a:buFont typeface="Arial"/>
              <a:buChar char="•"/>
            </a:pPr>
            <a:r>
              <a:rPr lang="en-US" sz="3000">
                <a:solidFill>
                  <a:srgbClr val="566490"/>
                </a:solidFill>
                <a:latin typeface="Canva Sans Bold"/>
              </a:rPr>
              <a:t>List some of the behavioral UML diagrams and mention their core usages</a:t>
            </a:r>
          </a:p>
          <a:p>
            <a:pPr marL="647700" lvl="1" indent="-323850">
              <a:lnSpc>
                <a:spcPts val="4200"/>
              </a:lnSpc>
              <a:spcBef>
                <a:spcPct val="0"/>
              </a:spcBef>
              <a:buFont typeface="Arial"/>
              <a:buChar char="•"/>
            </a:pPr>
            <a:r>
              <a:rPr lang="en-US" sz="3000">
                <a:solidFill>
                  <a:srgbClr val="566490"/>
                </a:solidFill>
                <a:latin typeface="Canva Sans Bold"/>
              </a:rPr>
              <a:t>Why are the behavioral diagrams used?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38200" y="571500"/>
            <a:ext cx="16840200" cy="84582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ar-EG" sz="4000" dirty="0">
                <a:solidFill>
                  <a:schemeClr val="tx1"/>
                </a:solidFill>
              </a:rPr>
              <a:t>مخطط التوقيت: يركز على الأحداث التي تتغير خلال فترة شريان الحياة.  </a:t>
            </a:r>
            <a:endParaRPr lang="ar-EG" sz="4000" dirty="0" smtClean="0">
              <a:solidFill>
                <a:schemeClr val="tx1"/>
              </a:solidFill>
            </a:endParaRPr>
          </a:p>
          <a:p>
            <a:pPr algn="ctr"/>
            <a:r>
              <a:rPr lang="ar-EG" sz="4000" dirty="0" smtClean="0">
                <a:solidFill>
                  <a:schemeClr val="tx1"/>
                </a:solidFill>
              </a:rPr>
              <a:t>مخطط </a:t>
            </a:r>
            <a:r>
              <a:rPr lang="ar-EG" sz="4000" dirty="0">
                <a:solidFill>
                  <a:schemeClr val="tx1"/>
                </a:solidFill>
              </a:rPr>
              <a:t>الاتصال: يشبه مخطط التسلسل الذي يراقب التفاعلات بين الكائنات فيما يتعلق بالرسائل المرسلة والمستلمة. </a:t>
            </a:r>
            <a:endParaRPr lang="ar-EG" sz="4000" dirty="0" smtClean="0">
              <a:solidFill>
                <a:schemeClr val="tx1"/>
              </a:solidFill>
            </a:endParaRPr>
          </a:p>
          <a:p>
            <a:pPr algn="ctr"/>
            <a:r>
              <a:rPr lang="ar-EG" sz="4000" dirty="0" smtClean="0">
                <a:solidFill>
                  <a:schemeClr val="tx1"/>
                </a:solidFill>
              </a:rPr>
              <a:t>بعد </a:t>
            </a:r>
            <a:r>
              <a:rPr lang="ar-EG" sz="4000" dirty="0">
                <a:solidFill>
                  <a:schemeClr val="tx1"/>
                </a:solidFill>
              </a:rPr>
              <a:t>أن ذكرنا تعريف كل نوع من أنواع </a:t>
            </a:r>
            <a:r>
              <a:rPr lang="en-US" sz="4000" dirty="0">
                <a:solidFill>
                  <a:schemeClr val="tx1"/>
                </a:solidFill>
              </a:rPr>
              <a:t>UML </a:t>
            </a:r>
            <a:r>
              <a:rPr lang="ar-EG" sz="4000" dirty="0">
                <a:solidFill>
                  <a:schemeClr val="tx1"/>
                </a:solidFill>
              </a:rPr>
              <a:t>المختلفة ، دعنا نوضح المخططات الأكثر شيوعا منها بمزيد من التفصيل. </a:t>
            </a:r>
            <a:endParaRPr lang="ar-EG" sz="4000" dirty="0" smtClean="0">
              <a:solidFill>
                <a:schemeClr val="tx1"/>
              </a:solidFill>
            </a:endParaRPr>
          </a:p>
          <a:p>
            <a:pPr algn="ctr"/>
            <a:r>
              <a:rPr lang="ar-EG" sz="4000" dirty="0" smtClean="0">
                <a:solidFill>
                  <a:schemeClr val="tx1"/>
                </a:solidFill>
              </a:rPr>
              <a:t>في </a:t>
            </a:r>
            <a:r>
              <a:rPr lang="ar-EG" sz="4000" dirty="0">
                <a:solidFill>
                  <a:schemeClr val="tx1"/>
                </a:solidFill>
              </a:rPr>
              <a:t>الأقسام التالية ، سندرس مخطط الفئة ، ومخطط حالة الاستخدام ، ومخطط التسلسل</a:t>
            </a:r>
            <a:r>
              <a:rPr lang="ar-EG" dirty="0"/>
              <a:t>.</a:t>
            </a:r>
            <a:endParaRPr lang="en-US" dirty="0"/>
          </a:p>
        </p:txBody>
      </p:sp>
    </p:spTree>
    <p:extLst>
      <p:ext uri="{BB962C8B-B14F-4D97-AF65-F5344CB8AC3E}">
        <p14:creationId xmlns:p14="http://schemas.microsoft.com/office/powerpoint/2010/main" val="21627308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7051433" y="-68578"/>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0" y="8219179"/>
            <a:ext cx="9279203" cy="2078243"/>
          </a:xfrm>
          <a:custGeom>
            <a:avLst/>
            <a:gdLst/>
            <a:ahLst/>
            <a:cxnLst/>
            <a:rect l="l" t="t" r="r" b="b"/>
            <a:pathLst>
              <a:path w="9279203" h="2078243">
                <a:moveTo>
                  <a:pt x="0" y="0"/>
                </a:moveTo>
                <a:lnTo>
                  <a:pt x="9279203" y="0"/>
                </a:lnTo>
                <a:lnTo>
                  <a:pt x="9279203" y="2078242"/>
                </a:lnTo>
                <a:lnTo>
                  <a:pt x="0" y="2078242"/>
                </a:lnTo>
                <a:lnTo>
                  <a:pt x="0" y="0"/>
                </a:lnTo>
                <a:close/>
              </a:path>
            </a:pathLst>
          </a:custGeom>
          <a:blipFill>
            <a:blip r:embed="rId2">
              <a:extLst>
                <a:ext uri="{96DAC541-7B7A-43D3-8B79-37D633B846F1}">
                  <asvg:svgBlip xmlns="" xmlns:asvg="http://schemas.microsoft.com/office/drawing/2016/SVG/main" r:embed="rId3"/>
                </a:ext>
              </a:extLst>
            </a:blip>
            <a:stretch>
              <a:fillRect l="-62081"/>
            </a:stretch>
          </a:blipFill>
        </p:spPr>
      </p:sp>
      <p:sp>
        <p:nvSpPr>
          <p:cNvPr id="4" name="Freeform 4"/>
          <p:cNvSpPr/>
          <p:nvPr/>
        </p:nvSpPr>
        <p:spPr>
          <a:xfrm rot="-1568932">
            <a:off x="382103" y="14356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240727">
            <a:off x="2427768" y="169662"/>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4113920" y="6856667"/>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TextBox 7"/>
          <p:cNvSpPr txBox="1"/>
          <p:nvPr/>
        </p:nvSpPr>
        <p:spPr>
          <a:xfrm>
            <a:off x="4079189" y="3927235"/>
            <a:ext cx="9572493" cy="1078231"/>
          </a:xfrm>
          <a:prstGeom prst="rect">
            <a:avLst/>
          </a:prstGeom>
        </p:spPr>
        <p:txBody>
          <a:bodyPr lIns="0" tIns="0" rIns="0" bIns="0" rtlCol="0" anchor="t">
            <a:spAutoFit/>
          </a:bodyPr>
          <a:lstStyle/>
          <a:p>
            <a:pPr algn="ctr">
              <a:lnSpc>
                <a:spcPts val="8819"/>
              </a:lnSpc>
              <a:spcBef>
                <a:spcPct val="0"/>
              </a:spcBef>
            </a:pPr>
            <a:r>
              <a:rPr lang="en-US" sz="6299">
                <a:solidFill>
                  <a:srgbClr val="000000"/>
                </a:solidFill>
                <a:latin typeface="Canva Sans Bold"/>
              </a:rPr>
              <a:t>Programming Paradigms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2819400" y="1409700"/>
            <a:ext cx="14097000" cy="7848600"/>
          </a:xfrm>
          <a:prstGeom prst="flowChartAlternateProcess">
            <a:avLst/>
          </a:prstGeom>
        </p:spPr>
        <p:style>
          <a:lnRef idx="3">
            <a:schemeClr val="lt1"/>
          </a:lnRef>
          <a:fillRef idx="1">
            <a:schemeClr val="dk1"/>
          </a:fillRef>
          <a:effectRef idx="1">
            <a:schemeClr val="dk1"/>
          </a:effectRef>
          <a:fontRef idx="minor">
            <a:schemeClr val="lt1"/>
          </a:fontRef>
        </p:style>
        <p:txBody>
          <a:bodyPr rtlCol="0" anchor="ctr"/>
          <a:lstStyle/>
          <a:p>
            <a:pPr algn="ctr"/>
            <a:r>
              <a:rPr lang="ar-EG" sz="19900" dirty="0"/>
              <a:t>نماذج البرمجة</a:t>
            </a:r>
            <a:endParaRPr lang="en-US" sz="19900" dirty="0"/>
          </a:p>
        </p:txBody>
      </p:sp>
    </p:spTree>
    <p:extLst>
      <p:ext uri="{BB962C8B-B14F-4D97-AF65-F5344CB8AC3E}">
        <p14:creationId xmlns:p14="http://schemas.microsoft.com/office/powerpoint/2010/main" val="36966262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710340" y="744522"/>
            <a:ext cx="17577660" cy="1180465"/>
          </a:xfrm>
          <a:prstGeom prst="rect">
            <a:avLst/>
          </a:prstGeom>
        </p:spPr>
        <p:txBody>
          <a:bodyPr lIns="0" tIns="0" rIns="0" bIns="0" rtlCol="0" anchor="t">
            <a:spAutoFit/>
          </a:bodyPr>
          <a:lstStyle/>
          <a:p>
            <a:pPr>
              <a:lnSpc>
                <a:spcPts val="4759"/>
              </a:lnSpc>
              <a:spcBef>
                <a:spcPct val="0"/>
              </a:spcBef>
            </a:pPr>
            <a:r>
              <a:rPr lang="en-US" sz="3399" dirty="0">
                <a:solidFill>
                  <a:srgbClr val="000000"/>
                </a:solidFill>
                <a:latin typeface="Canva Sans"/>
              </a:rPr>
              <a:t> </a:t>
            </a:r>
            <a:r>
              <a:rPr lang="en-US" sz="3399" dirty="0">
                <a:solidFill>
                  <a:srgbClr val="EF7B9E"/>
                </a:solidFill>
                <a:latin typeface="Canva Sans Bold"/>
              </a:rPr>
              <a:t>programming paradigm</a:t>
            </a:r>
            <a:r>
              <a:rPr lang="en-US" sz="3399" dirty="0">
                <a:solidFill>
                  <a:srgbClr val="EF7B9E"/>
                </a:solidFill>
                <a:latin typeface="Canva Sans"/>
              </a:rPr>
              <a:t> </a:t>
            </a:r>
            <a:r>
              <a:rPr lang="en-US" sz="3399" dirty="0">
                <a:solidFill>
                  <a:srgbClr val="000000"/>
                </a:solidFill>
                <a:latin typeface="Canva Sans"/>
              </a:rPr>
              <a:t>is a technique to solve problems using programming language rules. </a:t>
            </a:r>
          </a:p>
        </p:txBody>
      </p:sp>
      <p:sp>
        <p:nvSpPr>
          <p:cNvPr id="3" name="TextBox 3"/>
          <p:cNvSpPr txBox="1"/>
          <p:nvPr/>
        </p:nvSpPr>
        <p:spPr>
          <a:xfrm>
            <a:off x="710340" y="2258021"/>
            <a:ext cx="16046576" cy="1099820"/>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a:rPr>
              <a:t>The most common three programming paradigms  are </a:t>
            </a:r>
            <a:r>
              <a:rPr lang="en-US" sz="3200" dirty="0">
                <a:solidFill>
                  <a:srgbClr val="000000"/>
                </a:solidFill>
                <a:latin typeface="Canva Sans Bold"/>
              </a:rPr>
              <a:t>structured programming</a:t>
            </a:r>
            <a:r>
              <a:rPr lang="en-US" sz="3200" dirty="0">
                <a:solidFill>
                  <a:srgbClr val="000000"/>
                </a:solidFill>
                <a:latin typeface="Canva Sans"/>
              </a:rPr>
              <a:t>, </a:t>
            </a:r>
            <a:r>
              <a:rPr lang="en-US" sz="3200" dirty="0">
                <a:solidFill>
                  <a:srgbClr val="000000"/>
                </a:solidFill>
                <a:latin typeface="Canva Sans Bold"/>
              </a:rPr>
              <a:t>object-oriented programming</a:t>
            </a:r>
            <a:r>
              <a:rPr lang="en-US" sz="3200" dirty="0">
                <a:solidFill>
                  <a:srgbClr val="000000"/>
                </a:solidFill>
                <a:latin typeface="Canva Sans"/>
              </a:rPr>
              <a:t>, and </a:t>
            </a:r>
            <a:r>
              <a:rPr lang="en-US" sz="3200" dirty="0">
                <a:solidFill>
                  <a:srgbClr val="000000"/>
                </a:solidFill>
                <a:latin typeface="Canva Sans Bold"/>
              </a:rPr>
              <a:t>functional programming.</a:t>
            </a:r>
          </a:p>
        </p:txBody>
      </p:sp>
      <p:sp>
        <p:nvSpPr>
          <p:cNvPr id="4" name="TextBox 4"/>
          <p:cNvSpPr txBox="1"/>
          <p:nvPr/>
        </p:nvSpPr>
        <p:spPr>
          <a:xfrm>
            <a:off x="710340" y="4076700"/>
            <a:ext cx="17047475" cy="1661795"/>
          </a:xfrm>
          <a:prstGeom prst="rect">
            <a:avLst/>
          </a:prstGeom>
        </p:spPr>
        <p:txBody>
          <a:bodyPr lIns="0" tIns="0" rIns="0" bIns="0" rtlCol="0" anchor="t">
            <a:spAutoFit/>
          </a:bodyPr>
          <a:lstStyle/>
          <a:p>
            <a:pPr>
              <a:lnSpc>
                <a:spcPts val="4480"/>
              </a:lnSpc>
            </a:pPr>
            <a:r>
              <a:rPr lang="en-US" sz="3200" dirty="0">
                <a:solidFill>
                  <a:srgbClr val="EB04A3"/>
                </a:solidFill>
                <a:latin typeface="Canva Sans Italics"/>
              </a:rPr>
              <a:t>The programming paradigm states the style of programming.</a:t>
            </a:r>
          </a:p>
          <a:p>
            <a:pPr>
              <a:lnSpc>
                <a:spcPts val="4480"/>
              </a:lnSpc>
            </a:pPr>
            <a:r>
              <a:rPr lang="en-US" sz="3200" dirty="0">
                <a:solidFill>
                  <a:srgbClr val="EB04A3"/>
                </a:solidFill>
                <a:latin typeface="Canva Sans Italics"/>
              </a:rPr>
              <a:t>It does not state a specific programming language but the way that the developer solves the problem.</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1447800" y="647700"/>
            <a:ext cx="15621000" cy="8686800"/>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ar-EG" sz="3600" dirty="0"/>
              <a:t>نموذج البرمجة هو تقنية لحل المشكلات باستخدام قواعد لغة البرمجة.</a:t>
            </a:r>
            <a:endParaRPr lang="en-US" sz="3600" dirty="0"/>
          </a:p>
          <a:p>
            <a:pPr algn="ctr"/>
            <a:r>
              <a:rPr lang="ar-EG" sz="3600" dirty="0" smtClean="0">
                <a:solidFill>
                  <a:schemeClr val="tx2">
                    <a:lumMod val="60000"/>
                    <a:lumOff val="40000"/>
                  </a:schemeClr>
                </a:solidFill>
              </a:rPr>
              <a:t>نماذج </a:t>
            </a:r>
            <a:r>
              <a:rPr lang="ar-EG" sz="3600" dirty="0">
                <a:solidFill>
                  <a:schemeClr val="tx2">
                    <a:lumMod val="60000"/>
                    <a:lumOff val="40000"/>
                  </a:schemeClr>
                </a:solidFill>
              </a:rPr>
              <a:t>البرمجة الثلاثة الأكثر شيوعا هي البرمجة المنظمة والبرمجة الشيئية والبرمجة الوظيفية. </a:t>
            </a:r>
            <a:endParaRPr lang="ar-EG" sz="3600" dirty="0" smtClean="0">
              <a:solidFill>
                <a:schemeClr val="tx2">
                  <a:lumMod val="60000"/>
                  <a:lumOff val="40000"/>
                </a:schemeClr>
              </a:solidFill>
            </a:endParaRPr>
          </a:p>
          <a:p>
            <a:pPr algn="ctr"/>
            <a:r>
              <a:rPr lang="ar-EG" sz="3600" dirty="0" smtClean="0">
                <a:solidFill>
                  <a:schemeClr val="accent2">
                    <a:lumMod val="75000"/>
                  </a:schemeClr>
                </a:solidFill>
              </a:rPr>
              <a:t>ينص </a:t>
            </a:r>
            <a:r>
              <a:rPr lang="ar-EG" sz="3600" dirty="0">
                <a:solidFill>
                  <a:schemeClr val="accent2">
                    <a:lumMod val="75000"/>
                  </a:schemeClr>
                </a:solidFill>
              </a:rPr>
              <a:t>نموذج البرمجة على أسلوب البرمجة. لا يذكر لغة برمجة محددة ولكن الطريقة التي يحل بها المطور المشكلة.</a:t>
            </a:r>
            <a:endParaRPr lang="en-US" sz="3600" dirty="0">
              <a:solidFill>
                <a:schemeClr val="accent2">
                  <a:lumMod val="75000"/>
                </a:schemeClr>
              </a:solidFill>
            </a:endParaRPr>
          </a:p>
        </p:txBody>
      </p:sp>
    </p:spTree>
    <p:extLst>
      <p:ext uri="{BB962C8B-B14F-4D97-AF65-F5344CB8AC3E}">
        <p14:creationId xmlns:p14="http://schemas.microsoft.com/office/powerpoint/2010/main" val="9231812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906725" y="448310"/>
            <a:ext cx="7361502" cy="580390"/>
          </a:xfrm>
          <a:prstGeom prst="rect">
            <a:avLst/>
          </a:prstGeom>
        </p:spPr>
        <p:txBody>
          <a:bodyPr lIns="0" tIns="0" rIns="0" bIns="0" rtlCol="0" anchor="t">
            <a:spAutoFit/>
          </a:bodyPr>
          <a:lstStyle/>
          <a:p>
            <a:pPr algn="ctr">
              <a:lnSpc>
                <a:spcPts val="4759"/>
              </a:lnSpc>
              <a:spcBef>
                <a:spcPct val="0"/>
              </a:spcBef>
            </a:pPr>
            <a:r>
              <a:rPr lang="en-US" sz="3399" dirty="0">
                <a:solidFill>
                  <a:srgbClr val="EF7B9E"/>
                </a:solidFill>
                <a:latin typeface="Canva Sans Bold"/>
              </a:rPr>
              <a:t>Structured Programming Concepts</a:t>
            </a:r>
          </a:p>
        </p:txBody>
      </p:sp>
      <p:sp>
        <p:nvSpPr>
          <p:cNvPr id="3" name="TextBox 3"/>
          <p:cNvSpPr txBox="1"/>
          <p:nvPr/>
        </p:nvSpPr>
        <p:spPr>
          <a:xfrm>
            <a:off x="1250122" y="2406905"/>
            <a:ext cx="6581063" cy="481330"/>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Canva Sans Bold"/>
              </a:rPr>
              <a:t>Control Structures:</a:t>
            </a:r>
          </a:p>
        </p:txBody>
      </p:sp>
      <p:sp>
        <p:nvSpPr>
          <p:cNvPr id="4" name="TextBox 4"/>
          <p:cNvSpPr txBox="1"/>
          <p:nvPr/>
        </p:nvSpPr>
        <p:spPr>
          <a:xfrm>
            <a:off x="1590276" y="3212085"/>
            <a:ext cx="14465168" cy="1819910"/>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Canva Sans"/>
              </a:rPr>
              <a:t>The software consists of a set of ordered statements. In some cases, one or more </a:t>
            </a:r>
          </a:p>
          <a:p>
            <a:pPr>
              <a:lnSpc>
                <a:spcPts val="3639"/>
              </a:lnSpc>
              <a:spcBef>
                <a:spcPct val="0"/>
              </a:spcBef>
            </a:pPr>
            <a:r>
              <a:rPr lang="en-US" sz="2599">
                <a:solidFill>
                  <a:srgbClr val="000000"/>
                </a:solidFill>
                <a:latin typeface="Canva Sans"/>
              </a:rPr>
              <a:t>statements should be executed based on the state of part of the software. This is known </a:t>
            </a:r>
          </a:p>
          <a:p>
            <a:pPr>
              <a:lnSpc>
                <a:spcPts val="3639"/>
              </a:lnSpc>
              <a:spcBef>
                <a:spcPct val="0"/>
              </a:spcBef>
            </a:pPr>
            <a:r>
              <a:rPr lang="en-US" sz="2599">
                <a:solidFill>
                  <a:srgbClr val="000000"/>
                </a:solidFill>
                <a:latin typeface="Canva Sans"/>
              </a:rPr>
              <a:t>as a conditional statement that should have one valid flow that the program should follow. </a:t>
            </a:r>
          </a:p>
          <a:p>
            <a:pPr>
              <a:lnSpc>
                <a:spcPts val="3639"/>
              </a:lnSpc>
              <a:spcBef>
                <a:spcPct val="0"/>
              </a:spcBef>
            </a:pPr>
            <a:r>
              <a:rPr lang="en-US" sz="2599">
                <a:solidFill>
                  <a:srgbClr val="000000"/>
                </a:solidFill>
                <a:latin typeface="Canva Sans"/>
              </a:rPr>
              <a:t>This is usually known as if statements in programming languages.</a:t>
            </a:r>
          </a:p>
        </p:txBody>
      </p:sp>
      <p:sp>
        <p:nvSpPr>
          <p:cNvPr id="5" name="TextBox 5"/>
          <p:cNvSpPr txBox="1"/>
          <p:nvPr/>
        </p:nvSpPr>
        <p:spPr>
          <a:xfrm>
            <a:off x="1250122" y="5192332"/>
            <a:ext cx="2681221" cy="481330"/>
          </a:xfrm>
          <a:prstGeom prst="rect">
            <a:avLst/>
          </a:prstGeom>
        </p:spPr>
        <p:txBody>
          <a:bodyPr lIns="0" tIns="0" rIns="0" bIns="0" rtlCol="0" anchor="t">
            <a:spAutoFit/>
          </a:bodyPr>
          <a:lstStyle/>
          <a:p>
            <a:pPr marL="604519" lvl="1" indent="-302260" algn="ctr">
              <a:lnSpc>
                <a:spcPts val="3919"/>
              </a:lnSpc>
              <a:buFont typeface="Arial"/>
              <a:buChar char="•"/>
            </a:pPr>
            <a:r>
              <a:rPr lang="en-US" sz="2799">
                <a:solidFill>
                  <a:srgbClr val="000000"/>
                </a:solidFill>
                <a:latin typeface="Canva Sans Bold"/>
              </a:rPr>
              <a:t>Repetition:</a:t>
            </a:r>
          </a:p>
        </p:txBody>
      </p:sp>
      <p:sp>
        <p:nvSpPr>
          <p:cNvPr id="6" name="TextBox 6"/>
          <p:cNvSpPr txBox="1"/>
          <p:nvPr/>
        </p:nvSpPr>
        <p:spPr>
          <a:xfrm>
            <a:off x="1590276" y="6176435"/>
            <a:ext cx="13494940"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In some cases, a statement or a set of statements should be repeated until a specific </a:t>
            </a:r>
          </a:p>
          <a:p>
            <a:pPr>
              <a:lnSpc>
                <a:spcPts val="3640"/>
              </a:lnSpc>
              <a:spcBef>
                <a:spcPct val="0"/>
              </a:spcBef>
            </a:pPr>
            <a:r>
              <a:rPr lang="en-US" sz="2600">
                <a:solidFill>
                  <a:srgbClr val="000000"/>
                </a:solidFill>
                <a:latin typeface="Canva Sans"/>
              </a:rPr>
              <a:t>condition happened in the program. This is known as loops in programming. </a:t>
            </a:r>
          </a:p>
        </p:txBody>
      </p:sp>
      <p:sp>
        <p:nvSpPr>
          <p:cNvPr id="7" name="TextBox 7"/>
          <p:cNvSpPr txBox="1"/>
          <p:nvPr/>
        </p:nvSpPr>
        <p:spPr>
          <a:xfrm>
            <a:off x="1104932" y="7405795"/>
            <a:ext cx="2826411" cy="481330"/>
          </a:xfrm>
          <a:prstGeom prst="rect">
            <a:avLst/>
          </a:prstGeom>
        </p:spPr>
        <p:txBody>
          <a:bodyPr lIns="0" tIns="0" rIns="0" bIns="0" rtlCol="0" anchor="t">
            <a:spAutoFit/>
          </a:bodyPr>
          <a:lstStyle/>
          <a:p>
            <a:pPr marL="604519" lvl="1" indent="-302260" algn="ctr">
              <a:lnSpc>
                <a:spcPts val="3919"/>
              </a:lnSpc>
              <a:buFont typeface="Arial"/>
              <a:buChar char="•"/>
            </a:pPr>
            <a:r>
              <a:rPr lang="en-US" sz="2799">
                <a:solidFill>
                  <a:srgbClr val="000000"/>
                </a:solidFill>
                <a:latin typeface="Canva Sans Bold"/>
              </a:rPr>
              <a:t>Subroutines:</a:t>
            </a:r>
          </a:p>
        </p:txBody>
      </p:sp>
      <p:sp>
        <p:nvSpPr>
          <p:cNvPr id="8" name="TextBox 8"/>
          <p:cNvSpPr txBox="1"/>
          <p:nvPr/>
        </p:nvSpPr>
        <p:spPr>
          <a:xfrm>
            <a:off x="1539939" y="8207346"/>
            <a:ext cx="13456576" cy="13627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Subroutines are a piece of code that can be used several times. Subroutines are also </a:t>
            </a:r>
          </a:p>
          <a:p>
            <a:pPr>
              <a:lnSpc>
                <a:spcPts val="3640"/>
              </a:lnSpc>
              <a:spcBef>
                <a:spcPct val="0"/>
              </a:spcBef>
            </a:pPr>
            <a:r>
              <a:rPr lang="en-US" sz="2600">
                <a:solidFill>
                  <a:srgbClr val="000000"/>
                </a:solidFill>
                <a:latin typeface="Canva Sans"/>
              </a:rPr>
              <a:t>known as procedures, methods, or functions. Applying subroutines in development </a:t>
            </a:r>
          </a:p>
          <a:p>
            <a:pPr>
              <a:lnSpc>
                <a:spcPts val="3640"/>
              </a:lnSpc>
              <a:spcBef>
                <a:spcPct val="0"/>
              </a:spcBef>
            </a:pPr>
            <a:r>
              <a:rPr lang="en-US" sz="2600">
                <a:solidFill>
                  <a:srgbClr val="000000"/>
                </a:solidFill>
                <a:latin typeface="Canva Sans"/>
              </a:rPr>
              <a:t>enhances code quality and reusability. </a:t>
            </a:r>
          </a:p>
        </p:txBody>
      </p:sp>
      <p:sp>
        <p:nvSpPr>
          <p:cNvPr id="9" name="TextBox 9"/>
          <p:cNvSpPr txBox="1"/>
          <p:nvPr/>
        </p:nvSpPr>
        <p:spPr>
          <a:xfrm>
            <a:off x="1113034" y="1177545"/>
            <a:ext cx="15419652" cy="9055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a:rPr>
              <a:t>Structured programming enhances the code flow and quality by utilizing </a:t>
            </a:r>
            <a:r>
              <a:rPr lang="en-US" sz="2600" dirty="0">
                <a:solidFill>
                  <a:srgbClr val="EB04A3"/>
                </a:solidFill>
                <a:latin typeface="Canva Sans"/>
              </a:rPr>
              <a:t>control flow</a:t>
            </a:r>
            <a:r>
              <a:rPr lang="en-US" sz="2600" dirty="0">
                <a:solidFill>
                  <a:srgbClr val="000000"/>
                </a:solidFill>
                <a:latin typeface="Canva Sans"/>
              </a:rPr>
              <a:t>, </a:t>
            </a:r>
            <a:r>
              <a:rPr lang="en-US" sz="2600" dirty="0">
                <a:solidFill>
                  <a:srgbClr val="EB04A3"/>
                </a:solidFill>
                <a:latin typeface="Canva Sans"/>
              </a:rPr>
              <a:t>repetition</a:t>
            </a:r>
            <a:r>
              <a:rPr lang="en-US" sz="2600" dirty="0">
                <a:solidFill>
                  <a:srgbClr val="000000"/>
                </a:solidFill>
                <a:latin typeface="Canva Sans"/>
              </a:rPr>
              <a:t>, </a:t>
            </a:r>
          </a:p>
          <a:p>
            <a:pPr>
              <a:lnSpc>
                <a:spcPts val="3640"/>
              </a:lnSpc>
              <a:spcBef>
                <a:spcPct val="0"/>
              </a:spcBef>
            </a:pPr>
            <a:r>
              <a:rPr lang="en-US" sz="2600" dirty="0">
                <a:solidFill>
                  <a:srgbClr val="000000"/>
                </a:solidFill>
                <a:latin typeface="Canva Sans"/>
              </a:rPr>
              <a:t>and </a:t>
            </a:r>
            <a:r>
              <a:rPr lang="en-US" sz="2600" dirty="0">
                <a:solidFill>
                  <a:srgbClr val="EB04A3"/>
                </a:solidFill>
                <a:latin typeface="Canva Sans"/>
              </a:rPr>
              <a:t>subroutine structures</a:t>
            </a:r>
            <a:r>
              <a:rPr lang="en-US" sz="2600" dirty="0">
                <a:solidFill>
                  <a:srgbClr val="000000"/>
                </a:solidFill>
                <a:latin typeface="Canva Sans"/>
              </a:rPr>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1601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7051433" y="-68578"/>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119592" y="8208757"/>
            <a:ext cx="9279203" cy="2078243"/>
          </a:xfrm>
          <a:custGeom>
            <a:avLst/>
            <a:gdLst/>
            <a:ahLst/>
            <a:cxnLst/>
            <a:rect l="l" t="t" r="r" b="b"/>
            <a:pathLst>
              <a:path w="9279203" h="2078243">
                <a:moveTo>
                  <a:pt x="0" y="0"/>
                </a:moveTo>
                <a:lnTo>
                  <a:pt x="9279203" y="0"/>
                </a:lnTo>
                <a:lnTo>
                  <a:pt x="9279203" y="2078243"/>
                </a:lnTo>
                <a:lnTo>
                  <a:pt x="0" y="2078243"/>
                </a:lnTo>
                <a:lnTo>
                  <a:pt x="0" y="0"/>
                </a:lnTo>
                <a:close/>
              </a:path>
            </a:pathLst>
          </a:custGeom>
          <a:blipFill>
            <a:blip r:embed="rId2">
              <a:extLst>
                <a:ext uri="{96DAC541-7B7A-43D3-8B79-37D633B846F1}">
                  <asvg:svgBlip xmlns="" xmlns:asvg="http://schemas.microsoft.com/office/drawing/2016/SVG/main" r:embed="rId3"/>
                </a:ext>
              </a:extLst>
            </a:blip>
            <a:stretch>
              <a:fillRect l="-62081"/>
            </a:stretch>
          </a:blipFill>
        </p:spPr>
      </p:sp>
      <p:sp>
        <p:nvSpPr>
          <p:cNvPr id="4" name="Freeform 4"/>
          <p:cNvSpPr/>
          <p:nvPr/>
        </p:nvSpPr>
        <p:spPr>
          <a:xfrm rot="-1568932">
            <a:off x="382103" y="14356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240727">
            <a:off x="2427768" y="169662"/>
            <a:ext cx="1162426" cy="1666560"/>
          </a:xfrm>
          <a:custGeom>
            <a:avLst/>
            <a:gdLst/>
            <a:ahLst/>
            <a:cxnLst/>
            <a:rect l="l" t="t" r="r" b="b"/>
            <a:pathLst>
              <a:path w="1162426" h="1666560">
                <a:moveTo>
                  <a:pt x="0" y="0"/>
                </a:moveTo>
                <a:lnTo>
                  <a:pt x="1162426" y="0"/>
                </a:lnTo>
                <a:lnTo>
                  <a:pt x="1162426" y="1666560"/>
                </a:lnTo>
                <a:lnTo>
                  <a:pt x="0" y="16665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4113920" y="6856667"/>
            <a:ext cx="3539744" cy="3430333"/>
          </a:xfrm>
          <a:custGeom>
            <a:avLst/>
            <a:gdLst/>
            <a:ahLst/>
            <a:cxnLst/>
            <a:rect l="l" t="t" r="r" b="b"/>
            <a:pathLst>
              <a:path w="3539744" h="3430333">
                <a:moveTo>
                  <a:pt x="0" y="0"/>
                </a:moveTo>
                <a:lnTo>
                  <a:pt x="3539743" y="0"/>
                </a:lnTo>
                <a:lnTo>
                  <a:pt x="3539743" y="3430333"/>
                </a:lnTo>
                <a:lnTo>
                  <a:pt x="0" y="3430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TextBox 7"/>
          <p:cNvSpPr txBox="1"/>
          <p:nvPr/>
        </p:nvSpPr>
        <p:spPr>
          <a:xfrm>
            <a:off x="5180528" y="3628773"/>
            <a:ext cx="7474347" cy="1127761"/>
          </a:xfrm>
          <a:prstGeom prst="rect">
            <a:avLst/>
          </a:prstGeom>
        </p:spPr>
        <p:txBody>
          <a:bodyPr lIns="0" tIns="0" rIns="0" bIns="0" rtlCol="0" anchor="t">
            <a:spAutoFit/>
          </a:bodyPr>
          <a:lstStyle/>
          <a:p>
            <a:pPr algn="ctr">
              <a:lnSpc>
                <a:spcPts val="9239"/>
              </a:lnSpc>
              <a:spcBef>
                <a:spcPct val="0"/>
              </a:spcBef>
            </a:pPr>
            <a:r>
              <a:rPr lang="en-US" sz="6599" dirty="0">
                <a:solidFill>
                  <a:srgbClr val="000000"/>
                </a:solidFill>
                <a:latin typeface="Canva Sans Bold"/>
              </a:rPr>
              <a:t>Software Planning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TextBox 2"/>
          <p:cNvSpPr txBox="1"/>
          <p:nvPr/>
        </p:nvSpPr>
        <p:spPr>
          <a:xfrm>
            <a:off x="1083000" y="424920"/>
            <a:ext cx="2548467" cy="795101"/>
          </a:xfrm>
          <a:prstGeom prst="rect">
            <a:avLst/>
          </a:prstGeom>
        </p:spPr>
        <p:txBody>
          <a:bodyPr lIns="0" tIns="0" rIns="0" bIns="0" rtlCol="0" anchor="t">
            <a:spAutoFit/>
          </a:bodyPr>
          <a:lstStyle/>
          <a:p>
            <a:pPr algn="ctr">
              <a:lnSpc>
                <a:spcPts val="6575"/>
              </a:lnSpc>
              <a:spcBef>
                <a:spcPct val="0"/>
              </a:spcBef>
            </a:pPr>
            <a:r>
              <a:rPr lang="en-US" sz="4696" dirty="0">
                <a:solidFill>
                  <a:srgbClr val="817CFF"/>
                </a:solidFill>
                <a:latin typeface="Canva Sans Bold"/>
              </a:rPr>
              <a:t>Planning</a:t>
            </a:r>
          </a:p>
        </p:txBody>
      </p:sp>
      <p:sp>
        <p:nvSpPr>
          <p:cNvPr id="3" name="TextBox 3"/>
          <p:cNvSpPr txBox="1"/>
          <p:nvPr/>
        </p:nvSpPr>
        <p:spPr>
          <a:xfrm>
            <a:off x="533289" y="1633049"/>
            <a:ext cx="16836978" cy="8514864"/>
          </a:xfrm>
          <a:prstGeom prst="rect">
            <a:avLst/>
          </a:prstGeom>
        </p:spPr>
        <p:txBody>
          <a:bodyPr lIns="0" tIns="0" rIns="0" bIns="0" rtlCol="0" anchor="t">
            <a:spAutoFit/>
          </a:bodyPr>
          <a:lstStyle/>
          <a:p>
            <a:pPr>
              <a:lnSpc>
                <a:spcPts val="4226"/>
              </a:lnSpc>
              <a:spcBef>
                <a:spcPct val="0"/>
              </a:spcBef>
            </a:pPr>
            <a:r>
              <a:rPr lang="en-US" sz="3019" dirty="0">
                <a:solidFill>
                  <a:srgbClr val="000000"/>
                </a:solidFill>
                <a:latin typeface="Canva Sans"/>
              </a:rPr>
              <a:t>The planning and requirements analysis phases are very important steps in the software development life cycle. This step is usually done by the project managers and team leaders.</a:t>
            </a:r>
          </a:p>
          <a:p>
            <a:pPr>
              <a:lnSpc>
                <a:spcPts val="4226"/>
              </a:lnSpc>
              <a:spcBef>
                <a:spcPct val="0"/>
              </a:spcBef>
            </a:pPr>
            <a:r>
              <a:rPr lang="en-US" sz="3019" dirty="0">
                <a:solidFill>
                  <a:srgbClr val="000000"/>
                </a:solidFill>
                <a:latin typeface="Canva Sans"/>
              </a:rPr>
              <a:t>The planning phase also includes deciding the required count of team members, defining the team structure, calculating costs, and making a timetable with a sub-project delivery plan.</a:t>
            </a:r>
          </a:p>
          <a:p>
            <a:pPr>
              <a:lnSpc>
                <a:spcPts val="4226"/>
              </a:lnSpc>
              <a:spcBef>
                <a:spcPct val="0"/>
              </a:spcBef>
            </a:pPr>
            <a:endParaRPr lang="en-US" sz="3019" dirty="0">
              <a:solidFill>
                <a:srgbClr val="000000"/>
              </a:solidFill>
              <a:latin typeface="Canva Sans"/>
            </a:endParaRPr>
          </a:p>
          <a:p>
            <a:pPr>
              <a:lnSpc>
                <a:spcPts val="4226"/>
              </a:lnSpc>
              <a:spcBef>
                <a:spcPct val="0"/>
              </a:spcBef>
            </a:pPr>
            <a:r>
              <a:rPr lang="en-US" sz="3019" dirty="0">
                <a:solidFill>
                  <a:srgbClr val="000000"/>
                </a:solidFill>
                <a:latin typeface="Canva Sans"/>
              </a:rPr>
              <a:t>The planning phase includes several vital sub modules: </a:t>
            </a:r>
          </a:p>
          <a:p>
            <a:pPr marL="651831" lvl="1" indent="-325915">
              <a:lnSpc>
                <a:spcPts val="4226"/>
              </a:lnSpc>
              <a:buFont typeface="Arial"/>
              <a:buChar char="•"/>
            </a:pPr>
            <a:r>
              <a:rPr lang="en-US" sz="3019" dirty="0">
                <a:solidFill>
                  <a:srgbClr val="000000"/>
                </a:solidFill>
                <a:latin typeface="Canva Sans"/>
              </a:rPr>
              <a:t>Defining objectives and goals. </a:t>
            </a:r>
          </a:p>
          <a:p>
            <a:pPr marL="651831" lvl="1" indent="-325915">
              <a:lnSpc>
                <a:spcPts val="4226"/>
              </a:lnSpc>
              <a:buFont typeface="Arial"/>
              <a:buChar char="•"/>
            </a:pPr>
            <a:r>
              <a:rPr lang="en-US" sz="3019" dirty="0">
                <a:solidFill>
                  <a:srgbClr val="000000"/>
                </a:solidFill>
                <a:latin typeface="Canva Sans"/>
              </a:rPr>
              <a:t>Defining deliverables and approvals. </a:t>
            </a:r>
          </a:p>
          <a:p>
            <a:pPr marL="651831" lvl="1" indent="-325915">
              <a:lnSpc>
                <a:spcPts val="4226"/>
              </a:lnSpc>
              <a:buFont typeface="Arial"/>
              <a:buChar char="•"/>
            </a:pPr>
            <a:r>
              <a:rPr lang="en-US" sz="3019" dirty="0">
                <a:solidFill>
                  <a:srgbClr val="000000"/>
                </a:solidFill>
                <a:latin typeface="Canva Sans"/>
              </a:rPr>
              <a:t>Defining roles. </a:t>
            </a:r>
          </a:p>
          <a:p>
            <a:pPr marL="651831" lvl="1" indent="-325915">
              <a:lnSpc>
                <a:spcPts val="4226"/>
              </a:lnSpc>
              <a:buFont typeface="Arial"/>
              <a:buChar char="•"/>
            </a:pPr>
            <a:r>
              <a:rPr lang="en-US" sz="3019" dirty="0">
                <a:solidFill>
                  <a:srgbClr val="000000"/>
                </a:solidFill>
                <a:latin typeface="Canva Sans"/>
              </a:rPr>
              <a:t>Defining tasks and activities. </a:t>
            </a:r>
          </a:p>
          <a:p>
            <a:pPr marL="651831" lvl="1" indent="-325915">
              <a:lnSpc>
                <a:spcPts val="4226"/>
              </a:lnSpc>
              <a:buFont typeface="Arial"/>
              <a:buChar char="•"/>
            </a:pPr>
            <a:r>
              <a:rPr lang="en-US" sz="3019" dirty="0">
                <a:solidFill>
                  <a:srgbClr val="000000"/>
                </a:solidFill>
                <a:latin typeface="Canva Sans"/>
              </a:rPr>
              <a:t>Defining the timeline of the whole project.</a:t>
            </a:r>
          </a:p>
          <a:p>
            <a:pPr>
              <a:lnSpc>
                <a:spcPts val="4226"/>
              </a:lnSpc>
              <a:spcBef>
                <a:spcPct val="0"/>
              </a:spcBef>
            </a:pPr>
            <a:endParaRPr lang="en-US" sz="3019" dirty="0">
              <a:solidFill>
                <a:srgbClr val="000000"/>
              </a:solidFill>
              <a:latin typeface="Canva Sans"/>
            </a:endParaRPr>
          </a:p>
          <a:p>
            <a:pPr>
              <a:lnSpc>
                <a:spcPts val="4226"/>
              </a:lnSpc>
              <a:spcBef>
                <a:spcPct val="0"/>
              </a:spcBef>
            </a:pPr>
            <a:r>
              <a:rPr lang="en-US" sz="3019" dirty="0">
                <a:solidFill>
                  <a:srgbClr val="000000"/>
                </a:solidFill>
                <a:latin typeface="Canva Sans"/>
              </a:rPr>
              <a:t>The planning and requirements analysis phase answers the question of what the problem is and what the customer needs to solve it.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52800" y="1409700"/>
            <a:ext cx="11887200" cy="7239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8800" dirty="0"/>
              <a:t>تخطيط البرمجيات</a:t>
            </a:r>
            <a:endParaRPr lang="en-US" sz="8800" dirty="0"/>
          </a:p>
        </p:txBody>
      </p:sp>
    </p:spTree>
    <p:extLst>
      <p:ext uri="{BB962C8B-B14F-4D97-AF65-F5344CB8AC3E}">
        <p14:creationId xmlns:p14="http://schemas.microsoft.com/office/powerpoint/2010/main" val="21881832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991684" y="5999092"/>
            <a:ext cx="14304631" cy="2187359"/>
          </a:xfrm>
          <a:custGeom>
            <a:avLst/>
            <a:gdLst/>
            <a:ahLst/>
            <a:cxnLst/>
            <a:rect l="l" t="t" r="r" b="b"/>
            <a:pathLst>
              <a:path w="14304631" h="2187359">
                <a:moveTo>
                  <a:pt x="0" y="0"/>
                </a:moveTo>
                <a:lnTo>
                  <a:pt x="14304632" y="0"/>
                </a:lnTo>
                <a:lnTo>
                  <a:pt x="14304632" y="2187359"/>
                </a:lnTo>
                <a:lnTo>
                  <a:pt x="0" y="2187359"/>
                </a:lnTo>
                <a:lnTo>
                  <a:pt x="0" y="0"/>
                </a:lnTo>
                <a:close/>
              </a:path>
            </a:pathLst>
          </a:custGeom>
          <a:blipFill>
            <a:blip r:embed="rId2"/>
            <a:stretch>
              <a:fillRect/>
            </a:stretch>
          </a:blipFill>
        </p:spPr>
      </p:sp>
      <p:sp>
        <p:nvSpPr>
          <p:cNvPr id="3" name="TextBox 3"/>
          <p:cNvSpPr txBox="1"/>
          <p:nvPr/>
        </p:nvSpPr>
        <p:spPr>
          <a:xfrm>
            <a:off x="968044" y="481330"/>
            <a:ext cx="4000765" cy="563880"/>
          </a:xfrm>
          <a:prstGeom prst="rect">
            <a:avLst/>
          </a:prstGeom>
        </p:spPr>
        <p:txBody>
          <a:bodyPr lIns="0" tIns="0" rIns="0" bIns="0" rtlCol="0" anchor="t">
            <a:spAutoFit/>
          </a:bodyPr>
          <a:lstStyle/>
          <a:p>
            <a:pPr algn="ctr">
              <a:lnSpc>
                <a:spcPts val="4620"/>
              </a:lnSpc>
              <a:spcBef>
                <a:spcPct val="0"/>
              </a:spcBef>
            </a:pPr>
            <a:r>
              <a:rPr lang="en-US" sz="3300" dirty="0">
                <a:solidFill>
                  <a:srgbClr val="EF7B9E"/>
                </a:solidFill>
                <a:latin typeface="Canva Sans Bold"/>
              </a:rPr>
              <a:t>What Is a Flowchart</a:t>
            </a:r>
          </a:p>
        </p:txBody>
      </p:sp>
      <p:sp>
        <p:nvSpPr>
          <p:cNvPr id="4" name="TextBox 4"/>
          <p:cNvSpPr txBox="1"/>
          <p:nvPr/>
        </p:nvSpPr>
        <p:spPr>
          <a:xfrm>
            <a:off x="968044" y="1319412"/>
            <a:ext cx="17259300" cy="9766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A flowchart is a diagram that outlines the steps in a process. It began as a tool for describing algorithms and programming logic in computer science.</a:t>
            </a:r>
          </a:p>
        </p:txBody>
      </p:sp>
      <p:sp>
        <p:nvSpPr>
          <p:cNvPr id="5" name="TextBox 5"/>
          <p:cNvSpPr txBox="1"/>
          <p:nvPr/>
        </p:nvSpPr>
        <p:spPr>
          <a:xfrm>
            <a:off x="490505" y="2890024"/>
            <a:ext cx="6079500" cy="563880"/>
          </a:xfrm>
          <a:prstGeom prst="rect">
            <a:avLst/>
          </a:prstGeom>
        </p:spPr>
        <p:txBody>
          <a:bodyPr lIns="0" tIns="0" rIns="0" bIns="0" rtlCol="0" anchor="t">
            <a:spAutoFit/>
          </a:bodyPr>
          <a:lstStyle/>
          <a:p>
            <a:pPr algn="ctr">
              <a:lnSpc>
                <a:spcPts val="4620"/>
              </a:lnSpc>
              <a:spcBef>
                <a:spcPct val="0"/>
              </a:spcBef>
            </a:pPr>
            <a:r>
              <a:rPr lang="en-US" sz="3300" dirty="0">
                <a:solidFill>
                  <a:srgbClr val="EF7B9E"/>
                </a:solidFill>
                <a:latin typeface="Canva Sans Bold"/>
              </a:rPr>
              <a:t>Flowchart Symbols</a:t>
            </a:r>
          </a:p>
        </p:txBody>
      </p:sp>
      <p:sp>
        <p:nvSpPr>
          <p:cNvPr id="6" name="TextBox 6"/>
          <p:cNvSpPr txBox="1"/>
          <p:nvPr/>
        </p:nvSpPr>
        <p:spPr>
          <a:xfrm>
            <a:off x="1028700" y="4053979"/>
            <a:ext cx="14365287" cy="9766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Special shapes are used in flowcharts to describe different kinds of actions or steps </a:t>
            </a:r>
          </a:p>
          <a:p>
            <a:pPr>
              <a:lnSpc>
                <a:spcPts val="3919"/>
              </a:lnSpc>
              <a:spcBef>
                <a:spcPct val="0"/>
              </a:spcBef>
            </a:pPr>
            <a:r>
              <a:rPr lang="en-US" sz="2799" dirty="0">
                <a:solidFill>
                  <a:srgbClr val="000000"/>
                </a:solidFill>
                <a:latin typeface="Canva Sans"/>
              </a:rPr>
              <a:t>in a process. Each flowchart symbol has a special meaning.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ame Side Corner Rectangle 1"/>
          <p:cNvSpPr/>
          <p:nvPr/>
        </p:nvSpPr>
        <p:spPr>
          <a:xfrm>
            <a:off x="2743200" y="1562100"/>
            <a:ext cx="14020800" cy="769620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3600" dirty="0"/>
              <a:t>ما هو المخطط </a:t>
            </a:r>
            <a:r>
              <a:rPr lang="ar-EG" sz="3600" dirty="0" smtClean="0"/>
              <a:t>الانسيابي</a:t>
            </a:r>
          </a:p>
          <a:p>
            <a:pPr algn="ctr"/>
            <a:r>
              <a:rPr lang="ar-EG" sz="3600" dirty="0"/>
              <a:t>المخطط الانسيابي هو رسم تخطيطي يحدد الخطوات في العملية. بدأت كأداة لوصف الخوارزميات ومنطق البرمجة في علوم الكمبيوتر</a:t>
            </a:r>
            <a:r>
              <a:rPr lang="ar-EG" sz="3600" dirty="0" smtClean="0"/>
              <a:t>.</a:t>
            </a:r>
          </a:p>
          <a:p>
            <a:pPr algn="ctr"/>
            <a:r>
              <a:rPr lang="ar-EG" sz="3600" dirty="0"/>
              <a:t>رموز المخطط </a:t>
            </a:r>
            <a:r>
              <a:rPr lang="ar-EG" sz="3600" dirty="0" smtClean="0"/>
              <a:t>الانسيابي</a:t>
            </a:r>
          </a:p>
          <a:p>
            <a:pPr algn="ctr"/>
            <a:r>
              <a:rPr lang="ar-EG" sz="3600" dirty="0"/>
              <a:t>تستخدم الأشكال الخاصة في المخططات الانسيابية لوصف أنواع مختلفة من الإجراءات أو الخطوات في العملية. كل رمز مخطط انسيابي له معنى خاص</a:t>
            </a:r>
            <a:r>
              <a:rPr lang="ar-EG" sz="3600" dirty="0" smtClean="0"/>
              <a:t>.</a:t>
            </a:r>
          </a:p>
          <a:p>
            <a:pPr algn="ctr"/>
            <a:endParaRPr lang="en-US" sz="3600" dirty="0"/>
          </a:p>
        </p:txBody>
      </p:sp>
      <p:sp>
        <p:nvSpPr>
          <p:cNvPr id="3" name="Freeform 2"/>
          <p:cNvSpPr/>
          <p:nvPr/>
        </p:nvSpPr>
        <p:spPr>
          <a:xfrm>
            <a:off x="3823855" y="7353300"/>
            <a:ext cx="12105316" cy="1366551"/>
          </a:xfrm>
          <a:custGeom>
            <a:avLst/>
            <a:gdLst/>
            <a:ahLst/>
            <a:cxnLst/>
            <a:rect l="l" t="t" r="r" b="b"/>
            <a:pathLst>
              <a:path w="14304631" h="2187359">
                <a:moveTo>
                  <a:pt x="0" y="0"/>
                </a:moveTo>
                <a:lnTo>
                  <a:pt x="14304632" y="0"/>
                </a:lnTo>
                <a:lnTo>
                  <a:pt x="14304632" y="2187359"/>
                </a:lnTo>
                <a:lnTo>
                  <a:pt x="0" y="2187359"/>
                </a:lnTo>
                <a:lnTo>
                  <a:pt x="0" y="0"/>
                </a:lnTo>
                <a:close/>
              </a:path>
            </a:pathLst>
          </a:custGeom>
          <a:blipFill>
            <a:blip r:embed="rId2"/>
            <a:stretch>
              <a:fillRect/>
            </a:stretch>
          </a:blipFill>
        </p:spPr>
      </p:sp>
    </p:spTree>
    <p:extLst>
      <p:ext uri="{BB962C8B-B14F-4D97-AF65-F5344CB8AC3E}">
        <p14:creationId xmlns:p14="http://schemas.microsoft.com/office/powerpoint/2010/main" val="39633314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307410" y="3859920"/>
            <a:ext cx="2821610" cy="5401799"/>
          </a:xfrm>
          <a:custGeom>
            <a:avLst/>
            <a:gdLst/>
            <a:ahLst/>
            <a:cxnLst/>
            <a:rect l="l" t="t" r="r" b="b"/>
            <a:pathLst>
              <a:path w="2821610" h="5401799">
                <a:moveTo>
                  <a:pt x="0" y="0"/>
                </a:moveTo>
                <a:lnTo>
                  <a:pt x="2821610" y="0"/>
                </a:lnTo>
                <a:lnTo>
                  <a:pt x="2821610" y="5401800"/>
                </a:lnTo>
                <a:lnTo>
                  <a:pt x="0" y="5401800"/>
                </a:lnTo>
                <a:lnTo>
                  <a:pt x="0" y="0"/>
                </a:lnTo>
                <a:close/>
              </a:path>
            </a:pathLst>
          </a:custGeom>
          <a:blipFill>
            <a:blip r:embed="rId2"/>
            <a:stretch>
              <a:fillRect/>
            </a:stretch>
          </a:blipFill>
        </p:spPr>
      </p:sp>
      <p:sp>
        <p:nvSpPr>
          <p:cNvPr id="3" name="Freeform 3"/>
          <p:cNvSpPr/>
          <p:nvPr/>
        </p:nvSpPr>
        <p:spPr>
          <a:xfrm>
            <a:off x="9321691" y="4021912"/>
            <a:ext cx="7736629" cy="5239808"/>
          </a:xfrm>
          <a:custGeom>
            <a:avLst/>
            <a:gdLst/>
            <a:ahLst/>
            <a:cxnLst/>
            <a:rect l="l" t="t" r="r" b="b"/>
            <a:pathLst>
              <a:path w="7736629" h="5239808">
                <a:moveTo>
                  <a:pt x="0" y="0"/>
                </a:moveTo>
                <a:lnTo>
                  <a:pt x="7736629" y="0"/>
                </a:lnTo>
                <a:lnTo>
                  <a:pt x="7736629" y="5239808"/>
                </a:lnTo>
                <a:lnTo>
                  <a:pt x="0" y="5239808"/>
                </a:lnTo>
                <a:lnTo>
                  <a:pt x="0" y="0"/>
                </a:lnTo>
                <a:close/>
              </a:path>
            </a:pathLst>
          </a:custGeom>
          <a:blipFill>
            <a:blip r:embed="rId3"/>
            <a:stretch>
              <a:fillRect/>
            </a:stretch>
          </a:blipFill>
        </p:spPr>
      </p:sp>
      <p:sp>
        <p:nvSpPr>
          <p:cNvPr id="4" name="TextBox 4"/>
          <p:cNvSpPr txBox="1"/>
          <p:nvPr/>
        </p:nvSpPr>
        <p:spPr>
          <a:xfrm>
            <a:off x="774103" y="464820"/>
            <a:ext cx="4320646" cy="563880"/>
          </a:xfrm>
          <a:prstGeom prst="rect">
            <a:avLst/>
          </a:prstGeom>
        </p:spPr>
        <p:txBody>
          <a:bodyPr lIns="0" tIns="0" rIns="0" bIns="0" rtlCol="0" anchor="t">
            <a:spAutoFit/>
          </a:bodyPr>
          <a:lstStyle/>
          <a:p>
            <a:pPr algn="ctr">
              <a:lnSpc>
                <a:spcPts val="4620"/>
              </a:lnSpc>
              <a:spcBef>
                <a:spcPct val="0"/>
              </a:spcBef>
            </a:pPr>
            <a:r>
              <a:rPr lang="en-US" sz="3300" dirty="0">
                <a:solidFill>
                  <a:srgbClr val="EF7B9E"/>
                </a:solidFill>
                <a:latin typeface="Canva Sans Bold"/>
              </a:rPr>
              <a:t>Flowchart Structures</a:t>
            </a:r>
          </a:p>
        </p:txBody>
      </p:sp>
      <p:sp>
        <p:nvSpPr>
          <p:cNvPr id="5" name="TextBox 5"/>
          <p:cNvSpPr txBox="1"/>
          <p:nvPr/>
        </p:nvSpPr>
        <p:spPr>
          <a:xfrm>
            <a:off x="1153714" y="1347545"/>
            <a:ext cx="3561424" cy="481330"/>
          </a:xfrm>
          <a:prstGeom prst="rect">
            <a:avLst/>
          </a:prstGeom>
        </p:spPr>
        <p:txBody>
          <a:bodyPr lIns="0" tIns="0" rIns="0" bIns="0" rtlCol="0" anchor="t">
            <a:spAutoFit/>
          </a:bodyPr>
          <a:lstStyle/>
          <a:p>
            <a:pPr algn="ctr">
              <a:lnSpc>
                <a:spcPts val="3919"/>
              </a:lnSpc>
              <a:spcBef>
                <a:spcPct val="0"/>
              </a:spcBef>
            </a:pPr>
            <a:r>
              <a:rPr lang="en-US" sz="2799" dirty="0">
                <a:solidFill>
                  <a:srgbClr val="191919"/>
                </a:solidFill>
                <a:latin typeface="Canva Sans Bold"/>
              </a:rPr>
              <a:t>Sequence Structure:</a:t>
            </a:r>
          </a:p>
        </p:txBody>
      </p:sp>
      <p:sp>
        <p:nvSpPr>
          <p:cNvPr id="6" name="TextBox 6"/>
          <p:cNvSpPr txBox="1"/>
          <p:nvPr/>
        </p:nvSpPr>
        <p:spPr>
          <a:xfrm>
            <a:off x="10730788" y="1347545"/>
            <a:ext cx="3352800" cy="4813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Canva Sans Bold"/>
              </a:rPr>
              <a:t>Decision Structure:</a:t>
            </a:r>
          </a:p>
        </p:txBody>
      </p:sp>
      <p:sp>
        <p:nvSpPr>
          <p:cNvPr id="7" name="TextBox 7"/>
          <p:cNvSpPr txBox="1"/>
          <p:nvPr/>
        </p:nvSpPr>
        <p:spPr>
          <a:xfrm>
            <a:off x="634821" y="2793120"/>
            <a:ext cx="6709833" cy="396240"/>
          </a:xfrm>
          <a:prstGeom prst="rect">
            <a:avLst/>
          </a:prstGeom>
        </p:spPr>
        <p:txBody>
          <a:bodyPr lIns="0" tIns="0" rIns="0" bIns="0" rtlCol="0" anchor="t">
            <a:spAutoFit/>
          </a:bodyPr>
          <a:lstStyle/>
          <a:p>
            <a:pPr>
              <a:lnSpc>
                <a:spcPts val="3359"/>
              </a:lnSpc>
              <a:spcBef>
                <a:spcPct val="0"/>
              </a:spcBef>
            </a:pPr>
            <a:r>
              <a:rPr lang="en-US" sz="2400" dirty="0">
                <a:solidFill>
                  <a:srgbClr val="000000"/>
                </a:solidFill>
                <a:latin typeface="Canva Sans"/>
              </a:rPr>
              <a:t>A series of actions are performed in sequence</a:t>
            </a:r>
          </a:p>
        </p:txBody>
      </p:sp>
      <p:sp>
        <p:nvSpPr>
          <p:cNvPr id="8" name="TextBox 8"/>
          <p:cNvSpPr txBox="1"/>
          <p:nvPr/>
        </p:nvSpPr>
        <p:spPr>
          <a:xfrm>
            <a:off x="8950454" y="2762640"/>
            <a:ext cx="9016334" cy="815340"/>
          </a:xfrm>
          <a:prstGeom prst="rect">
            <a:avLst/>
          </a:prstGeom>
        </p:spPr>
        <p:txBody>
          <a:bodyPr lIns="0" tIns="0" rIns="0" bIns="0" rtlCol="0" anchor="t">
            <a:spAutoFit/>
          </a:bodyPr>
          <a:lstStyle/>
          <a:p>
            <a:pPr algn="ctr">
              <a:lnSpc>
                <a:spcPts val="3359"/>
              </a:lnSpc>
              <a:spcBef>
                <a:spcPct val="0"/>
              </a:spcBef>
            </a:pPr>
            <a:r>
              <a:rPr lang="en-US" sz="2400" dirty="0">
                <a:solidFill>
                  <a:srgbClr val="000000"/>
                </a:solidFill>
                <a:latin typeface="Canva Sans"/>
              </a:rPr>
              <a:t>In decision structure, one of two possible actions is taken,</a:t>
            </a:r>
          </a:p>
          <a:p>
            <a:pPr algn="ctr">
              <a:lnSpc>
                <a:spcPts val="3359"/>
              </a:lnSpc>
              <a:spcBef>
                <a:spcPct val="0"/>
              </a:spcBef>
            </a:pPr>
            <a:r>
              <a:rPr lang="en-US" sz="2400" dirty="0">
                <a:solidFill>
                  <a:srgbClr val="000000"/>
                </a:solidFill>
                <a:latin typeface="Canva Sans"/>
              </a:rPr>
              <a:t> depending on a condition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and Round Single Corner Rectangle 1"/>
          <p:cNvSpPr/>
          <p:nvPr/>
        </p:nvSpPr>
        <p:spPr>
          <a:xfrm>
            <a:off x="1524000" y="723900"/>
            <a:ext cx="6858000" cy="74676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ar-EG" sz="6600" dirty="0"/>
              <a:t>يتم تنفيذ سلسلة من الإجراءات بالتسلسل</a:t>
            </a:r>
            <a:endParaRPr lang="en-US" sz="6600" dirty="0"/>
          </a:p>
        </p:txBody>
      </p:sp>
      <p:sp>
        <p:nvSpPr>
          <p:cNvPr id="3" name="Snip Single Corner Rectangle 2"/>
          <p:cNvSpPr/>
          <p:nvPr/>
        </p:nvSpPr>
        <p:spPr>
          <a:xfrm>
            <a:off x="10288208" y="1181100"/>
            <a:ext cx="7315200" cy="71628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3600" dirty="0"/>
              <a:t>في هيكل القرار ، يتم اتخاذ أحد الإجراءين المحتملين ، اعتمادا على الشرط</a:t>
            </a:r>
            <a:endParaRPr lang="en-US" sz="3600" dirty="0"/>
          </a:p>
        </p:txBody>
      </p:sp>
      <p:sp>
        <p:nvSpPr>
          <p:cNvPr id="4" name="Freeform 3"/>
          <p:cNvSpPr/>
          <p:nvPr/>
        </p:nvSpPr>
        <p:spPr>
          <a:xfrm>
            <a:off x="11062854" y="6057900"/>
            <a:ext cx="5765909" cy="2975220"/>
          </a:xfrm>
          <a:custGeom>
            <a:avLst/>
            <a:gdLst/>
            <a:ahLst/>
            <a:cxnLst/>
            <a:rect l="l" t="t" r="r" b="b"/>
            <a:pathLst>
              <a:path w="7736629" h="5239808">
                <a:moveTo>
                  <a:pt x="0" y="0"/>
                </a:moveTo>
                <a:lnTo>
                  <a:pt x="7736629" y="0"/>
                </a:lnTo>
                <a:lnTo>
                  <a:pt x="7736629" y="5239808"/>
                </a:lnTo>
                <a:lnTo>
                  <a:pt x="0" y="5239808"/>
                </a:lnTo>
                <a:lnTo>
                  <a:pt x="0" y="0"/>
                </a:lnTo>
                <a:close/>
              </a:path>
            </a:pathLst>
          </a:custGeom>
          <a:blipFill>
            <a:blip r:embed="rId2"/>
            <a:stretch>
              <a:fillRect/>
            </a:stretch>
          </a:blipFill>
        </p:spPr>
      </p:sp>
      <p:sp>
        <p:nvSpPr>
          <p:cNvPr id="5" name="Freeform 2"/>
          <p:cNvSpPr/>
          <p:nvPr/>
        </p:nvSpPr>
        <p:spPr>
          <a:xfrm>
            <a:off x="3505200" y="5524500"/>
            <a:ext cx="2350190" cy="4042019"/>
          </a:xfrm>
          <a:custGeom>
            <a:avLst/>
            <a:gdLst/>
            <a:ahLst/>
            <a:cxnLst/>
            <a:rect l="l" t="t" r="r" b="b"/>
            <a:pathLst>
              <a:path w="2821610" h="5401799">
                <a:moveTo>
                  <a:pt x="0" y="0"/>
                </a:moveTo>
                <a:lnTo>
                  <a:pt x="2821610" y="0"/>
                </a:lnTo>
                <a:lnTo>
                  <a:pt x="2821610" y="5401800"/>
                </a:lnTo>
                <a:lnTo>
                  <a:pt x="0" y="5401800"/>
                </a:lnTo>
                <a:lnTo>
                  <a:pt x="0" y="0"/>
                </a:lnTo>
                <a:close/>
              </a:path>
            </a:pathLst>
          </a:custGeom>
          <a:blipFill>
            <a:blip r:embed="rId3"/>
            <a:stretch>
              <a:fillRect/>
            </a:stretch>
          </a:blipFill>
        </p:spPr>
      </p:sp>
    </p:spTree>
    <p:extLst>
      <p:ext uri="{BB962C8B-B14F-4D97-AF65-F5344CB8AC3E}">
        <p14:creationId xmlns:p14="http://schemas.microsoft.com/office/powerpoint/2010/main" val="8419000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3520774" y="3457188"/>
            <a:ext cx="9916317" cy="5801112"/>
          </a:xfrm>
          <a:custGeom>
            <a:avLst/>
            <a:gdLst/>
            <a:ahLst/>
            <a:cxnLst/>
            <a:rect l="l" t="t" r="r" b="b"/>
            <a:pathLst>
              <a:path w="9916317" h="5801112">
                <a:moveTo>
                  <a:pt x="0" y="0"/>
                </a:moveTo>
                <a:lnTo>
                  <a:pt x="9916317" y="0"/>
                </a:lnTo>
                <a:lnTo>
                  <a:pt x="9916317" y="5801112"/>
                </a:lnTo>
                <a:lnTo>
                  <a:pt x="0" y="5801112"/>
                </a:lnTo>
                <a:lnTo>
                  <a:pt x="0" y="0"/>
                </a:lnTo>
                <a:close/>
              </a:path>
            </a:pathLst>
          </a:custGeom>
          <a:blipFill>
            <a:blip r:embed="rId2"/>
            <a:stretch>
              <a:fillRect/>
            </a:stretch>
          </a:blipFill>
        </p:spPr>
      </p:sp>
      <p:sp>
        <p:nvSpPr>
          <p:cNvPr id="3" name="TextBox 3"/>
          <p:cNvSpPr txBox="1"/>
          <p:nvPr/>
        </p:nvSpPr>
        <p:spPr>
          <a:xfrm>
            <a:off x="1028700" y="759460"/>
            <a:ext cx="3955917" cy="481330"/>
          </a:xfrm>
          <a:prstGeom prst="rect">
            <a:avLst/>
          </a:prstGeom>
        </p:spPr>
        <p:txBody>
          <a:bodyPr lIns="0" tIns="0" rIns="0" bIns="0" rtlCol="0" anchor="t">
            <a:spAutoFit/>
          </a:bodyPr>
          <a:lstStyle/>
          <a:p>
            <a:pPr algn="ctr">
              <a:lnSpc>
                <a:spcPts val="3920"/>
              </a:lnSpc>
              <a:spcBef>
                <a:spcPct val="0"/>
              </a:spcBef>
            </a:pPr>
            <a:r>
              <a:rPr lang="en-US" sz="2800" dirty="0">
                <a:solidFill>
                  <a:srgbClr val="191919"/>
                </a:solidFill>
                <a:latin typeface="Canva Sans Bold"/>
              </a:rPr>
              <a:t>Case Structure:</a:t>
            </a:r>
          </a:p>
        </p:txBody>
      </p:sp>
      <p:sp>
        <p:nvSpPr>
          <p:cNvPr id="4" name="TextBox 4"/>
          <p:cNvSpPr txBox="1"/>
          <p:nvPr/>
        </p:nvSpPr>
        <p:spPr>
          <a:xfrm>
            <a:off x="1605727" y="1609639"/>
            <a:ext cx="10823046" cy="905510"/>
          </a:xfrm>
          <a:prstGeom prst="rect">
            <a:avLst/>
          </a:prstGeom>
        </p:spPr>
        <p:txBody>
          <a:bodyPr lIns="0" tIns="0" rIns="0" bIns="0" rtlCol="0" anchor="t">
            <a:spAutoFit/>
          </a:bodyPr>
          <a:lstStyle/>
          <a:p>
            <a:pPr>
              <a:lnSpc>
                <a:spcPts val="3640"/>
              </a:lnSpc>
              <a:spcBef>
                <a:spcPct val="0"/>
              </a:spcBef>
            </a:pPr>
            <a:r>
              <a:rPr lang="en-US" sz="2600">
                <a:solidFill>
                  <a:srgbClr val="191919"/>
                </a:solidFill>
                <a:latin typeface="Canva Sans"/>
              </a:rPr>
              <a:t> one of several possible actions is taken, depending on the contents </a:t>
            </a:r>
          </a:p>
          <a:p>
            <a:pPr>
              <a:lnSpc>
                <a:spcPts val="3640"/>
              </a:lnSpc>
              <a:spcBef>
                <a:spcPct val="0"/>
              </a:spcBef>
            </a:pPr>
            <a:r>
              <a:rPr lang="en-US" sz="2600">
                <a:solidFill>
                  <a:srgbClr val="191919"/>
                </a:solidFill>
                <a:latin typeface="Canva Sans"/>
              </a:rPr>
              <a:t>of a variable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a:xfrm>
            <a:off x="1981200" y="1485900"/>
            <a:ext cx="15544800" cy="7772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ar-EG" sz="4400" dirty="0"/>
              <a:t>هيكل القضية</a:t>
            </a:r>
            <a:endParaRPr lang="en-US" sz="4400" dirty="0"/>
          </a:p>
        </p:txBody>
      </p:sp>
      <p:sp>
        <p:nvSpPr>
          <p:cNvPr id="3" name="Freeform 2"/>
          <p:cNvSpPr/>
          <p:nvPr/>
        </p:nvSpPr>
        <p:spPr>
          <a:xfrm>
            <a:off x="8305800" y="3314700"/>
            <a:ext cx="8610600" cy="4581912"/>
          </a:xfrm>
          <a:custGeom>
            <a:avLst/>
            <a:gdLst/>
            <a:ahLst/>
            <a:cxnLst/>
            <a:rect l="l" t="t" r="r" b="b"/>
            <a:pathLst>
              <a:path w="9916317" h="5801112">
                <a:moveTo>
                  <a:pt x="0" y="0"/>
                </a:moveTo>
                <a:lnTo>
                  <a:pt x="9916317" y="0"/>
                </a:lnTo>
                <a:lnTo>
                  <a:pt x="9916317" y="5801112"/>
                </a:lnTo>
                <a:lnTo>
                  <a:pt x="0" y="5801112"/>
                </a:lnTo>
                <a:lnTo>
                  <a:pt x="0" y="0"/>
                </a:lnTo>
                <a:close/>
              </a:path>
            </a:pathLst>
          </a:custGeom>
          <a:blipFill>
            <a:blip r:embed="rId2"/>
            <a:stretch>
              <a:fillRect/>
            </a:stretch>
          </a:blipFill>
        </p:spPr>
      </p:sp>
    </p:spTree>
    <p:extLst>
      <p:ext uri="{BB962C8B-B14F-4D97-AF65-F5344CB8AC3E}">
        <p14:creationId xmlns:p14="http://schemas.microsoft.com/office/powerpoint/2010/main" val="11622182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235600" y="4560776"/>
            <a:ext cx="7505668" cy="3680509"/>
          </a:xfrm>
          <a:custGeom>
            <a:avLst/>
            <a:gdLst/>
            <a:ahLst/>
            <a:cxnLst/>
            <a:rect l="l" t="t" r="r" b="b"/>
            <a:pathLst>
              <a:path w="7505668" h="3680509">
                <a:moveTo>
                  <a:pt x="0" y="0"/>
                </a:moveTo>
                <a:lnTo>
                  <a:pt x="7505668" y="0"/>
                </a:lnTo>
                <a:lnTo>
                  <a:pt x="7505668" y="3680509"/>
                </a:lnTo>
                <a:lnTo>
                  <a:pt x="0" y="3680509"/>
                </a:lnTo>
                <a:lnTo>
                  <a:pt x="0" y="0"/>
                </a:lnTo>
                <a:close/>
              </a:path>
            </a:pathLst>
          </a:custGeom>
          <a:blipFill>
            <a:blip r:embed="rId2"/>
            <a:stretch>
              <a:fillRect/>
            </a:stretch>
          </a:blipFill>
        </p:spPr>
      </p:sp>
      <p:sp>
        <p:nvSpPr>
          <p:cNvPr id="3" name="Freeform 3"/>
          <p:cNvSpPr/>
          <p:nvPr/>
        </p:nvSpPr>
        <p:spPr>
          <a:xfrm>
            <a:off x="10158478" y="4759751"/>
            <a:ext cx="7100822" cy="3698609"/>
          </a:xfrm>
          <a:custGeom>
            <a:avLst/>
            <a:gdLst/>
            <a:ahLst/>
            <a:cxnLst/>
            <a:rect l="l" t="t" r="r" b="b"/>
            <a:pathLst>
              <a:path w="7100822" h="3698609">
                <a:moveTo>
                  <a:pt x="0" y="0"/>
                </a:moveTo>
                <a:lnTo>
                  <a:pt x="7100822" y="0"/>
                </a:lnTo>
                <a:lnTo>
                  <a:pt x="7100822" y="3698608"/>
                </a:lnTo>
                <a:lnTo>
                  <a:pt x="0" y="3698608"/>
                </a:lnTo>
                <a:lnTo>
                  <a:pt x="0" y="0"/>
                </a:lnTo>
                <a:close/>
              </a:path>
            </a:pathLst>
          </a:custGeom>
          <a:blipFill>
            <a:blip r:embed="rId3"/>
            <a:stretch>
              <a:fillRect t="-4256" b="-4256"/>
            </a:stretch>
          </a:blipFill>
        </p:spPr>
      </p:sp>
      <p:sp>
        <p:nvSpPr>
          <p:cNvPr id="4" name="TextBox 4"/>
          <p:cNvSpPr txBox="1"/>
          <p:nvPr/>
        </p:nvSpPr>
        <p:spPr>
          <a:xfrm>
            <a:off x="1028700" y="971550"/>
            <a:ext cx="5629779"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Repetition Structure:</a:t>
            </a:r>
          </a:p>
        </p:txBody>
      </p:sp>
      <p:sp>
        <p:nvSpPr>
          <p:cNvPr id="5" name="TextBox 5"/>
          <p:cNvSpPr txBox="1"/>
          <p:nvPr/>
        </p:nvSpPr>
        <p:spPr>
          <a:xfrm>
            <a:off x="1028700" y="2474063"/>
            <a:ext cx="15425136" cy="815340"/>
          </a:xfrm>
          <a:prstGeom prst="rect">
            <a:avLst/>
          </a:prstGeom>
        </p:spPr>
        <p:txBody>
          <a:bodyPr lIns="0" tIns="0" rIns="0" bIns="0" rtlCol="0" anchor="t">
            <a:spAutoFit/>
          </a:bodyPr>
          <a:lstStyle/>
          <a:p>
            <a:pPr algn="just">
              <a:lnSpc>
                <a:spcPts val="3359"/>
              </a:lnSpc>
              <a:spcBef>
                <a:spcPct val="0"/>
              </a:spcBef>
            </a:pPr>
            <a:r>
              <a:rPr lang="en-US" sz="2400" dirty="0">
                <a:solidFill>
                  <a:srgbClr val="000000"/>
                </a:solidFill>
                <a:latin typeface="Canva Sans"/>
              </a:rPr>
              <a:t>The repetition structure represents part of the program that repeats </a:t>
            </a:r>
          </a:p>
          <a:p>
            <a:pPr algn="just">
              <a:lnSpc>
                <a:spcPts val="3359"/>
              </a:lnSpc>
              <a:spcBef>
                <a:spcPct val="0"/>
              </a:spcBef>
            </a:pPr>
            <a:r>
              <a:rPr lang="en-US" sz="2400" dirty="0">
                <a:solidFill>
                  <a:srgbClr val="000000"/>
                </a:solidFill>
                <a:latin typeface="Canva Sans"/>
              </a:rPr>
              <a:t>This type of structure is commonly known as a loop</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and Round Single Corner Rectangle 1"/>
          <p:cNvSpPr/>
          <p:nvPr/>
        </p:nvSpPr>
        <p:spPr>
          <a:xfrm>
            <a:off x="1905000" y="1333500"/>
            <a:ext cx="15773400" cy="76200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sz="4400" dirty="0"/>
              <a:t>يمثل هيكل التكرار جزءا من البرنامج الذي يكرر يعرف هذا النوع من البنية باسم الحلق</a:t>
            </a:r>
            <a:r>
              <a:rPr lang="ar-EG" dirty="0"/>
              <a:t>ة</a:t>
            </a:r>
            <a:endParaRPr lang="en-US" dirty="0"/>
          </a:p>
        </p:txBody>
      </p:sp>
      <p:sp>
        <p:nvSpPr>
          <p:cNvPr id="3" name="Freeform 3"/>
          <p:cNvSpPr/>
          <p:nvPr/>
        </p:nvSpPr>
        <p:spPr>
          <a:xfrm>
            <a:off x="10287000" y="6026727"/>
            <a:ext cx="7100822" cy="3698609"/>
          </a:xfrm>
          <a:custGeom>
            <a:avLst/>
            <a:gdLst/>
            <a:ahLst/>
            <a:cxnLst/>
            <a:rect l="l" t="t" r="r" b="b"/>
            <a:pathLst>
              <a:path w="7100822" h="3698609">
                <a:moveTo>
                  <a:pt x="0" y="0"/>
                </a:moveTo>
                <a:lnTo>
                  <a:pt x="7100822" y="0"/>
                </a:lnTo>
                <a:lnTo>
                  <a:pt x="7100822" y="3698608"/>
                </a:lnTo>
                <a:lnTo>
                  <a:pt x="0" y="3698608"/>
                </a:lnTo>
                <a:lnTo>
                  <a:pt x="0" y="0"/>
                </a:lnTo>
                <a:close/>
              </a:path>
            </a:pathLst>
          </a:custGeom>
          <a:blipFill>
            <a:blip r:embed="rId2"/>
            <a:stretch>
              <a:fillRect t="-4256" b="-4256"/>
            </a:stretch>
          </a:blipFill>
        </p:spPr>
      </p:sp>
      <p:sp>
        <p:nvSpPr>
          <p:cNvPr id="4" name="Freeform 2"/>
          <p:cNvSpPr/>
          <p:nvPr/>
        </p:nvSpPr>
        <p:spPr>
          <a:xfrm>
            <a:off x="2514600" y="6086391"/>
            <a:ext cx="7505668" cy="3680509"/>
          </a:xfrm>
          <a:custGeom>
            <a:avLst/>
            <a:gdLst/>
            <a:ahLst/>
            <a:cxnLst/>
            <a:rect l="l" t="t" r="r" b="b"/>
            <a:pathLst>
              <a:path w="7505668" h="3680509">
                <a:moveTo>
                  <a:pt x="0" y="0"/>
                </a:moveTo>
                <a:lnTo>
                  <a:pt x="7505668" y="0"/>
                </a:lnTo>
                <a:lnTo>
                  <a:pt x="7505668" y="3680509"/>
                </a:lnTo>
                <a:lnTo>
                  <a:pt x="0" y="3680509"/>
                </a:lnTo>
                <a:lnTo>
                  <a:pt x="0" y="0"/>
                </a:lnTo>
                <a:close/>
              </a:path>
            </a:pathLst>
          </a:custGeom>
          <a:blipFill>
            <a:blip r:embed="rId3"/>
            <a:stretch>
              <a:fillRect/>
            </a:stretch>
          </a:blipFill>
        </p:spPr>
      </p:sp>
    </p:spTree>
    <p:extLst>
      <p:ext uri="{BB962C8B-B14F-4D97-AF65-F5344CB8AC3E}">
        <p14:creationId xmlns:p14="http://schemas.microsoft.com/office/powerpoint/2010/main" val="1997101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9446216" y="1523035"/>
            <a:ext cx="8296543" cy="2474004"/>
          </a:xfrm>
          <a:custGeom>
            <a:avLst/>
            <a:gdLst/>
            <a:ahLst/>
            <a:cxnLst/>
            <a:rect l="l" t="t" r="r" b="b"/>
            <a:pathLst>
              <a:path w="8296543" h="2474004">
                <a:moveTo>
                  <a:pt x="0" y="0"/>
                </a:moveTo>
                <a:lnTo>
                  <a:pt x="8296543" y="0"/>
                </a:lnTo>
                <a:lnTo>
                  <a:pt x="8296543" y="2474004"/>
                </a:lnTo>
                <a:lnTo>
                  <a:pt x="0" y="2474004"/>
                </a:lnTo>
                <a:lnTo>
                  <a:pt x="0" y="0"/>
                </a:lnTo>
                <a:close/>
              </a:path>
            </a:pathLst>
          </a:custGeom>
          <a:blipFill>
            <a:blip r:embed="rId2"/>
            <a:stretch>
              <a:fillRect/>
            </a:stretch>
          </a:blipFill>
        </p:spPr>
      </p:sp>
      <p:sp>
        <p:nvSpPr>
          <p:cNvPr id="3" name="Freeform 3"/>
          <p:cNvSpPr/>
          <p:nvPr/>
        </p:nvSpPr>
        <p:spPr>
          <a:xfrm>
            <a:off x="10858434" y="4451895"/>
            <a:ext cx="4370946" cy="5601476"/>
          </a:xfrm>
          <a:custGeom>
            <a:avLst/>
            <a:gdLst/>
            <a:ahLst/>
            <a:cxnLst/>
            <a:rect l="l" t="t" r="r" b="b"/>
            <a:pathLst>
              <a:path w="4370946" h="5601476">
                <a:moveTo>
                  <a:pt x="0" y="0"/>
                </a:moveTo>
                <a:lnTo>
                  <a:pt x="4370946" y="0"/>
                </a:lnTo>
                <a:lnTo>
                  <a:pt x="4370946" y="5601477"/>
                </a:lnTo>
                <a:lnTo>
                  <a:pt x="0" y="5601477"/>
                </a:lnTo>
                <a:lnTo>
                  <a:pt x="0" y="0"/>
                </a:lnTo>
                <a:close/>
              </a:path>
            </a:pathLst>
          </a:custGeom>
          <a:blipFill>
            <a:blip r:embed="rId3"/>
            <a:stretch>
              <a:fillRect/>
            </a:stretch>
          </a:blipFill>
        </p:spPr>
      </p:sp>
      <p:sp>
        <p:nvSpPr>
          <p:cNvPr id="4" name="TextBox 4"/>
          <p:cNvSpPr txBox="1"/>
          <p:nvPr/>
        </p:nvSpPr>
        <p:spPr>
          <a:xfrm>
            <a:off x="556515" y="713423"/>
            <a:ext cx="6887369" cy="56388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000000"/>
                </a:solidFill>
                <a:latin typeface="Canva Sans Bold"/>
              </a:rPr>
              <a:t>Types of Repetition Structure:</a:t>
            </a:r>
          </a:p>
        </p:txBody>
      </p:sp>
      <p:sp>
        <p:nvSpPr>
          <p:cNvPr id="5" name="TextBox 5"/>
          <p:cNvSpPr txBox="1"/>
          <p:nvPr/>
        </p:nvSpPr>
        <p:spPr>
          <a:xfrm>
            <a:off x="1028700" y="2082039"/>
            <a:ext cx="5485991" cy="9766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Canva Sans Bold"/>
              </a:rPr>
              <a:t>1. Pre-test Repetition Structure:</a:t>
            </a:r>
          </a:p>
        </p:txBody>
      </p:sp>
      <p:sp>
        <p:nvSpPr>
          <p:cNvPr id="6" name="TextBox 6"/>
          <p:cNvSpPr txBox="1"/>
          <p:nvPr/>
        </p:nvSpPr>
        <p:spPr>
          <a:xfrm>
            <a:off x="1270692" y="3863406"/>
            <a:ext cx="7591425" cy="905510"/>
          </a:xfrm>
          <a:prstGeom prst="rect">
            <a:avLst/>
          </a:prstGeom>
        </p:spPr>
        <p:txBody>
          <a:bodyPr lIns="0" tIns="0" rIns="0" bIns="0" rtlCol="0" anchor="t">
            <a:spAutoFit/>
          </a:bodyPr>
          <a:lstStyle/>
          <a:p>
            <a:pPr>
              <a:lnSpc>
                <a:spcPts val="3640"/>
              </a:lnSpc>
              <a:spcBef>
                <a:spcPct val="0"/>
              </a:spcBef>
            </a:pPr>
            <a:r>
              <a:rPr lang="en-US" sz="2600" dirty="0">
                <a:solidFill>
                  <a:srgbClr val="000000"/>
                </a:solidFill>
                <a:latin typeface="Canva Sans"/>
              </a:rPr>
              <a:t>The condition is tested </a:t>
            </a:r>
            <a:r>
              <a:rPr lang="en-US" sz="2600" dirty="0">
                <a:solidFill>
                  <a:srgbClr val="000000"/>
                </a:solidFill>
                <a:latin typeface="Canva Sans Bold"/>
              </a:rPr>
              <a:t>BEFORE </a:t>
            </a:r>
            <a:r>
              <a:rPr lang="en-US" sz="2600" dirty="0">
                <a:solidFill>
                  <a:srgbClr val="000000"/>
                </a:solidFill>
                <a:latin typeface="Canva Sans"/>
              </a:rPr>
              <a:t>any actions are </a:t>
            </a:r>
          </a:p>
          <a:p>
            <a:pPr>
              <a:lnSpc>
                <a:spcPts val="3640"/>
              </a:lnSpc>
              <a:spcBef>
                <a:spcPct val="0"/>
              </a:spcBef>
            </a:pPr>
            <a:r>
              <a:rPr lang="en-US" sz="2600" dirty="0">
                <a:solidFill>
                  <a:srgbClr val="000000"/>
                </a:solidFill>
                <a:latin typeface="Canva Sans"/>
              </a:rPr>
              <a:t>performed</a:t>
            </a:r>
          </a:p>
        </p:txBody>
      </p:sp>
      <p:sp>
        <p:nvSpPr>
          <p:cNvPr id="7" name="TextBox 7"/>
          <p:cNvSpPr txBox="1"/>
          <p:nvPr/>
        </p:nvSpPr>
        <p:spPr>
          <a:xfrm>
            <a:off x="1426333" y="6009684"/>
            <a:ext cx="6259983" cy="4813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Canva Sans Bold"/>
              </a:rPr>
              <a:t>2. Post-test Repetition Structure:</a:t>
            </a:r>
          </a:p>
        </p:txBody>
      </p:sp>
      <p:sp>
        <p:nvSpPr>
          <p:cNvPr id="8" name="TextBox 8"/>
          <p:cNvSpPr txBox="1"/>
          <p:nvPr/>
        </p:nvSpPr>
        <p:spPr>
          <a:xfrm>
            <a:off x="1426333" y="7181850"/>
            <a:ext cx="7280143"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a:rPr>
              <a:t>The condition is tested </a:t>
            </a:r>
            <a:r>
              <a:rPr lang="en-US" sz="2600">
                <a:solidFill>
                  <a:srgbClr val="000000"/>
                </a:solidFill>
                <a:latin typeface="Canva Sans Bold"/>
              </a:rPr>
              <a:t>AFTER </a:t>
            </a:r>
            <a:r>
              <a:rPr lang="en-US" sz="2600">
                <a:solidFill>
                  <a:srgbClr val="000000"/>
                </a:solidFill>
                <a:latin typeface="Canva Sans"/>
              </a:rPr>
              <a:t>the actions are </a:t>
            </a:r>
          </a:p>
          <a:p>
            <a:pPr>
              <a:lnSpc>
                <a:spcPts val="3640"/>
              </a:lnSpc>
              <a:spcBef>
                <a:spcPct val="0"/>
              </a:spcBef>
            </a:pPr>
            <a:r>
              <a:rPr lang="en-US" sz="2600">
                <a:solidFill>
                  <a:srgbClr val="000000"/>
                </a:solidFill>
                <a:latin typeface="Canva Sans"/>
              </a:rPr>
              <a:t>performed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7043</Words>
  <Application>Microsoft Office PowerPoint</Application>
  <PresentationFormat>Custom</PresentationFormat>
  <Paragraphs>580</Paragraphs>
  <Slides>135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vt:lpstr>
      <vt:lpstr>Canva Sans Italics</vt:lpstr>
      <vt:lpstr>Canva Sans Bold</vt:lpstr>
      <vt:lpstr>Arial Black</vt:lpstr>
      <vt:lpstr>Bodoni MT Black</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new</dc:creator>
  <cp:lastModifiedBy>new</cp:lastModifiedBy>
  <cp:revision>15</cp:revision>
  <dcterms:created xsi:type="dcterms:W3CDTF">2006-08-16T00:00:00Z</dcterms:created>
  <dcterms:modified xsi:type="dcterms:W3CDTF">2023-12-01T09:43:14Z</dcterms:modified>
  <dc:identifier>DAF0muKyGWE</dc:identifier>
</cp:coreProperties>
</file>